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 bookmarkIdSeed="3">
  <p:sldMasterIdLst>
    <p:sldMasterId id="2147483648" r:id="rId1"/>
  </p:sldMasterIdLst>
  <p:notesMasterIdLst>
    <p:notesMasterId r:id="rId57"/>
  </p:notesMasterIdLst>
  <p:sldIdLst>
    <p:sldId id="256" r:id="rId2"/>
    <p:sldId id="257" r:id="rId3"/>
    <p:sldId id="258" r:id="rId4"/>
    <p:sldId id="259" r:id="rId5"/>
    <p:sldId id="260" r:id="rId6"/>
    <p:sldId id="277" r:id="rId7"/>
    <p:sldId id="261" r:id="rId8"/>
    <p:sldId id="262" r:id="rId9"/>
    <p:sldId id="279" r:id="rId10"/>
    <p:sldId id="263" r:id="rId11"/>
    <p:sldId id="264" r:id="rId12"/>
    <p:sldId id="293" r:id="rId13"/>
    <p:sldId id="292" r:id="rId14"/>
    <p:sldId id="267" r:id="rId15"/>
    <p:sldId id="268" r:id="rId16"/>
    <p:sldId id="281" r:id="rId17"/>
    <p:sldId id="280" r:id="rId18"/>
    <p:sldId id="282" r:id="rId19"/>
    <p:sldId id="283" r:id="rId20"/>
    <p:sldId id="284" r:id="rId21"/>
    <p:sldId id="285" r:id="rId22"/>
    <p:sldId id="269" r:id="rId23"/>
    <p:sldId id="286" r:id="rId24"/>
    <p:sldId id="287" r:id="rId25"/>
    <p:sldId id="288" r:id="rId26"/>
    <p:sldId id="275" r:id="rId27"/>
    <p:sldId id="278" r:id="rId28"/>
    <p:sldId id="311" r:id="rId29"/>
    <p:sldId id="270" r:id="rId30"/>
    <p:sldId id="291" r:id="rId31"/>
    <p:sldId id="276" r:id="rId32"/>
    <p:sldId id="289" r:id="rId33"/>
    <p:sldId id="290" r:id="rId34"/>
    <p:sldId id="271" r:id="rId35"/>
    <p:sldId id="265" r:id="rId36"/>
    <p:sldId id="266" r:id="rId37"/>
    <p:sldId id="272" r:id="rId38"/>
    <p:sldId id="295" r:id="rId39"/>
    <p:sldId id="296" r:id="rId40"/>
    <p:sldId id="297" r:id="rId41"/>
    <p:sldId id="298" r:id="rId42"/>
    <p:sldId id="299" r:id="rId43"/>
    <p:sldId id="300" r:id="rId44"/>
    <p:sldId id="301" r:id="rId45"/>
    <p:sldId id="302" r:id="rId46"/>
    <p:sldId id="303" r:id="rId47"/>
    <p:sldId id="304" r:id="rId48"/>
    <p:sldId id="305" r:id="rId49"/>
    <p:sldId id="306" r:id="rId50"/>
    <p:sldId id="307" r:id="rId51"/>
    <p:sldId id="308" r:id="rId52"/>
    <p:sldId id="309" r:id="rId53"/>
    <p:sldId id="310" r:id="rId54"/>
    <p:sldId id="273" r:id="rId55"/>
    <p:sldId id="294" r:id="rId56"/>
  </p:sldIdLst>
  <p:sldSz cx="9144000" cy="6858000" type="screen4x3"/>
  <p:notesSz cx="7315200" cy="96012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58" roundtripDataSignature="AMtx7mj2AY3DNheaNSztFqwRHhpggp8VF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10" autoAdjust="0"/>
    <p:restoredTop sz="94660"/>
  </p:normalViewPr>
  <p:slideViewPr>
    <p:cSldViewPr snapToGrid="0">
      <p:cViewPr varScale="1">
        <p:scale>
          <a:sx n="78" d="100"/>
          <a:sy n="78" d="100"/>
        </p:scale>
        <p:origin x="1555" y="6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customschemas.google.com/relationships/presentationmetadata" Target="metadata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219425" y="720075"/>
            <a:ext cx="4877025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731500" y="4560550"/>
            <a:ext cx="5852150" cy="4320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731500" y="4560550"/>
            <a:ext cx="5852150" cy="43205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2:notes"/>
          <p:cNvSpPr txBox="1">
            <a:spLocks noGrp="1"/>
          </p:cNvSpPr>
          <p:nvPr>
            <p:ph type="body" idx="1"/>
          </p:nvPr>
        </p:nvSpPr>
        <p:spPr>
          <a:xfrm>
            <a:off x="731500" y="4560550"/>
            <a:ext cx="5852150" cy="43205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3:notes"/>
          <p:cNvSpPr txBox="1">
            <a:spLocks noGrp="1"/>
          </p:cNvSpPr>
          <p:nvPr>
            <p:ph type="body" idx="1"/>
          </p:nvPr>
        </p:nvSpPr>
        <p:spPr>
          <a:xfrm>
            <a:off x="731500" y="4560550"/>
            <a:ext cx="5852150" cy="43205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4:notes"/>
          <p:cNvSpPr txBox="1">
            <a:spLocks noGrp="1"/>
          </p:cNvSpPr>
          <p:nvPr>
            <p:ph type="body" idx="1"/>
          </p:nvPr>
        </p:nvSpPr>
        <p:spPr>
          <a:xfrm>
            <a:off x="731500" y="4560550"/>
            <a:ext cx="5852150" cy="43205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4:notes"/>
          <p:cNvSpPr txBox="1">
            <a:spLocks noGrp="1"/>
          </p:cNvSpPr>
          <p:nvPr>
            <p:ph type="body" idx="1"/>
          </p:nvPr>
        </p:nvSpPr>
        <p:spPr>
          <a:xfrm>
            <a:off x="731500" y="4560550"/>
            <a:ext cx="5852150" cy="43205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912785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5:notes"/>
          <p:cNvSpPr txBox="1">
            <a:spLocks noGrp="1"/>
          </p:cNvSpPr>
          <p:nvPr>
            <p:ph type="body" idx="1"/>
          </p:nvPr>
        </p:nvSpPr>
        <p:spPr>
          <a:xfrm>
            <a:off x="731500" y="4560550"/>
            <a:ext cx="5852150" cy="43205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6:notes"/>
          <p:cNvSpPr txBox="1">
            <a:spLocks noGrp="1"/>
          </p:cNvSpPr>
          <p:nvPr>
            <p:ph type="body" idx="1"/>
          </p:nvPr>
        </p:nvSpPr>
        <p:spPr>
          <a:xfrm>
            <a:off x="731500" y="4560550"/>
            <a:ext cx="5852150" cy="43205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0:notes"/>
          <p:cNvSpPr txBox="1">
            <a:spLocks noGrp="1"/>
          </p:cNvSpPr>
          <p:nvPr>
            <p:ph type="body" idx="1"/>
          </p:nvPr>
        </p:nvSpPr>
        <p:spPr>
          <a:xfrm>
            <a:off x="731500" y="4560550"/>
            <a:ext cx="5852150" cy="43205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1:notes"/>
          <p:cNvSpPr txBox="1">
            <a:spLocks noGrp="1"/>
          </p:cNvSpPr>
          <p:nvPr>
            <p:ph type="body" idx="1"/>
          </p:nvPr>
        </p:nvSpPr>
        <p:spPr>
          <a:xfrm>
            <a:off x="731500" y="4560550"/>
            <a:ext cx="5852150" cy="43205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7:notes"/>
          <p:cNvSpPr txBox="1">
            <a:spLocks noGrp="1"/>
          </p:cNvSpPr>
          <p:nvPr>
            <p:ph type="body" idx="1"/>
          </p:nvPr>
        </p:nvSpPr>
        <p:spPr>
          <a:xfrm>
            <a:off x="731500" y="4560550"/>
            <a:ext cx="5852150" cy="43205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8:notes"/>
          <p:cNvSpPr txBox="1">
            <a:spLocks noGrp="1"/>
          </p:cNvSpPr>
          <p:nvPr>
            <p:ph type="body" idx="1"/>
          </p:nvPr>
        </p:nvSpPr>
        <p:spPr>
          <a:xfrm>
            <a:off x="731500" y="4560550"/>
            <a:ext cx="5852150" cy="43205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:notes"/>
          <p:cNvSpPr txBox="1">
            <a:spLocks noGrp="1"/>
          </p:cNvSpPr>
          <p:nvPr>
            <p:ph type="body" idx="1"/>
          </p:nvPr>
        </p:nvSpPr>
        <p:spPr>
          <a:xfrm>
            <a:off x="731500" y="4560550"/>
            <a:ext cx="5852150" cy="43205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3:notes"/>
          <p:cNvSpPr txBox="1">
            <a:spLocks noGrp="1"/>
          </p:cNvSpPr>
          <p:nvPr>
            <p:ph type="body" idx="1"/>
          </p:nvPr>
        </p:nvSpPr>
        <p:spPr>
          <a:xfrm>
            <a:off x="731500" y="4560550"/>
            <a:ext cx="5852150" cy="43205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4:notes"/>
          <p:cNvSpPr txBox="1">
            <a:spLocks noGrp="1"/>
          </p:cNvSpPr>
          <p:nvPr>
            <p:ph type="body" idx="1"/>
          </p:nvPr>
        </p:nvSpPr>
        <p:spPr>
          <a:xfrm>
            <a:off x="731500" y="4560550"/>
            <a:ext cx="5852150" cy="43205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5:notes"/>
          <p:cNvSpPr txBox="1">
            <a:spLocks noGrp="1"/>
          </p:cNvSpPr>
          <p:nvPr>
            <p:ph type="body" idx="1"/>
          </p:nvPr>
        </p:nvSpPr>
        <p:spPr>
          <a:xfrm>
            <a:off x="731500" y="4560550"/>
            <a:ext cx="5852150" cy="43205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6:notes"/>
          <p:cNvSpPr txBox="1">
            <a:spLocks noGrp="1"/>
          </p:cNvSpPr>
          <p:nvPr>
            <p:ph type="body" idx="1"/>
          </p:nvPr>
        </p:nvSpPr>
        <p:spPr>
          <a:xfrm>
            <a:off x="731500" y="4560550"/>
            <a:ext cx="5852150" cy="43205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7:notes"/>
          <p:cNvSpPr txBox="1">
            <a:spLocks noGrp="1"/>
          </p:cNvSpPr>
          <p:nvPr>
            <p:ph type="body" idx="1"/>
          </p:nvPr>
        </p:nvSpPr>
        <p:spPr>
          <a:xfrm>
            <a:off x="731500" y="4560550"/>
            <a:ext cx="5852150" cy="43205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8:notes"/>
          <p:cNvSpPr txBox="1">
            <a:spLocks noGrp="1"/>
          </p:cNvSpPr>
          <p:nvPr>
            <p:ph type="body" idx="1"/>
          </p:nvPr>
        </p:nvSpPr>
        <p:spPr>
          <a:xfrm>
            <a:off x="731500" y="4560550"/>
            <a:ext cx="5852150" cy="43205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9:notes"/>
          <p:cNvSpPr txBox="1">
            <a:spLocks noGrp="1"/>
          </p:cNvSpPr>
          <p:nvPr>
            <p:ph type="body" idx="1"/>
          </p:nvPr>
        </p:nvSpPr>
        <p:spPr>
          <a:xfrm>
            <a:off x="731500" y="4560550"/>
            <a:ext cx="5852150" cy="43205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0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0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9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9"/>
          <p:cNvSpPr txBox="1">
            <a:spLocks noGrp="1"/>
          </p:cNvSpPr>
          <p:nvPr>
            <p:ph type="body" idx="1"/>
          </p:nvPr>
        </p:nvSpPr>
        <p:spPr>
          <a:xfrm rot="5400000">
            <a:off x="2309018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2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0"/>
          <p:cNvSpPr txBox="1">
            <a:spLocks noGrp="1"/>
          </p:cNvSpPr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30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3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3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3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2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2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2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22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cap="none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22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2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2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2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2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2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2" name="Google Shape;32;p23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3" name="Google Shape;33;p2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2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24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24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0" name="Google Shape;40;p24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24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2" name="Google Shape;42;p2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2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2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2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7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7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27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2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2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8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8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8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2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2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3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9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p19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" name="Google Shape;9;p1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" name="Google Shape;10;p1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Final Year Project</a:t>
            </a:r>
            <a:endParaRPr dirty="0"/>
          </a:p>
        </p:txBody>
      </p:sp>
      <p:sp>
        <p:nvSpPr>
          <p:cNvPr id="85" name="Google Shape;85;p1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635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</a:pPr>
            <a:r>
              <a:rPr lang="en-US" dirty="0"/>
              <a:t>Diabeto-Vision</a:t>
            </a:r>
          </a:p>
          <a:p>
            <a:pPr marL="635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</a:pPr>
            <a:r>
              <a:rPr lang="en-US" dirty="0"/>
              <a:t>Diabetic retinopathy detection with fundus Images</a:t>
            </a:r>
          </a:p>
          <a:p>
            <a:pPr marL="63500" lvl="0" indent="0" algn="ctr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</a:pPr>
            <a:r>
              <a:rPr lang="en-US" sz="1400" dirty="0"/>
              <a:t>Supervised By: Tajamal Shahzad (FC: Lecturer)</a:t>
            </a:r>
            <a:endParaRPr dirty="0"/>
          </a:p>
        </p:txBody>
      </p:sp>
      <p:pic>
        <p:nvPicPr>
          <p:cNvPr id="86" name="Google Shape;86;p1" descr="Riphah.jpg"/>
          <p:cNvPicPr preferRelativeResize="0"/>
          <p:nvPr/>
        </p:nvPicPr>
        <p:blipFill rotWithShape="1">
          <a:blip r:embed="rId4">
            <a:alphaModFix/>
          </a:blip>
          <a:srcRect l="3033" t="4065" r="6926" b="4925"/>
          <a:stretch/>
        </p:blipFill>
        <p:spPr>
          <a:xfrm>
            <a:off x="4076700" y="1295400"/>
            <a:ext cx="990600" cy="129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8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i="1" dirty="0"/>
              <a:t>PROBLEM STATEMENT</a:t>
            </a:r>
            <a:endParaRPr sz="4400" i="1" dirty="0"/>
          </a:p>
        </p:txBody>
      </p:sp>
      <p:sp>
        <p:nvSpPr>
          <p:cNvPr id="128" name="Google Shape;128;p8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44450" lvl="0" indent="0" algn="l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</a:pP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9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Problem Statement</a:t>
            </a:r>
            <a:endParaRPr b="1" dirty="0"/>
          </a:p>
        </p:txBody>
      </p:sp>
      <p:sp>
        <p:nvSpPr>
          <p:cNvPr id="134" name="Google Shape;134;p9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139700">
              <a:spcBef>
                <a:spcPts val="0"/>
              </a:spcBef>
              <a:buSzPts val="3200"/>
              <a:buNone/>
            </a:pPr>
            <a:r>
              <a:rPr lang="en-US" sz="2400" dirty="0"/>
              <a:t>Manual diagnosis of diabetic retinopathy is inefficient, error</a:t>
            </a:r>
          </a:p>
          <a:p>
            <a:pPr marL="342900" lvl="0" indent="-139700">
              <a:spcBef>
                <a:spcPts val="0"/>
              </a:spcBef>
              <a:buSzPts val="3200"/>
              <a:buNone/>
            </a:pPr>
            <a:r>
              <a:rPr lang="en-US" sz="2400" dirty="0"/>
              <a:t>prone, and lacks scalability. Automated CNN-based systems</a:t>
            </a:r>
          </a:p>
          <a:p>
            <a:pPr marL="342900" lvl="0" indent="-139700">
              <a:spcBef>
                <a:spcPts val="0"/>
              </a:spcBef>
              <a:buSzPts val="3200"/>
              <a:buNone/>
            </a:pPr>
            <a:r>
              <a:rPr lang="en-US" sz="2400" dirty="0"/>
              <a:t>address these challenges but face issues such as imbalanced</a:t>
            </a:r>
          </a:p>
          <a:p>
            <a:pPr marL="342900" lvl="0" indent="-139700">
              <a:spcBef>
                <a:spcPts val="0"/>
              </a:spcBef>
              <a:buSzPts val="3200"/>
              <a:buNone/>
            </a:pPr>
            <a:r>
              <a:rPr lang="en-US" sz="2400" dirty="0"/>
              <a:t>datasets, computational limitations, and generalizability. This</a:t>
            </a:r>
          </a:p>
          <a:p>
            <a:pPr marL="342900" lvl="0" indent="-139700">
              <a:spcBef>
                <a:spcPts val="0"/>
              </a:spcBef>
              <a:buSzPts val="3200"/>
              <a:buNone/>
            </a:pPr>
            <a:r>
              <a:rPr lang="en-US" sz="2400" dirty="0"/>
              <a:t>project aims to develop an efficient, accurate, and scalable</a:t>
            </a:r>
          </a:p>
          <a:p>
            <a:pPr marL="342900" lvl="0" indent="-139700">
              <a:spcBef>
                <a:spcPts val="0"/>
              </a:spcBef>
              <a:buSzPts val="3200"/>
              <a:buNone/>
            </a:pPr>
            <a:r>
              <a:rPr lang="en-US" sz="2400" dirty="0"/>
              <a:t>CNN-based solution for DR detection, bridging these gaps and</a:t>
            </a:r>
          </a:p>
          <a:p>
            <a:pPr marL="342900" lvl="0" indent="-139700">
              <a:spcBef>
                <a:spcPts val="0"/>
              </a:spcBef>
              <a:buSzPts val="3200"/>
              <a:buNone/>
            </a:pPr>
            <a:r>
              <a:rPr lang="en-US" sz="2400" dirty="0"/>
              <a:t>improving accessibility in diverse healthcare environments.</a:t>
            </a:r>
          </a:p>
          <a:p>
            <a:pPr marL="342900" lvl="0" indent="-1397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lang="en-PK" sz="24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292A5D-3C0C-EA1C-DFA0-33DADEF84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7"/>
            <a:ext cx="8229600" cy="5693543"/>
          </a:xfrm>
        </p:spPr>
        <p:txBody>
          <a:bodyPr/>
          <a:lstStyle/>
          <a:p>
            <a:pPr algn="l"/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b="1" i="1" dirty="0"/>
              <a:t>Project Scope</a:t>
            </a:r>
            <a:endParaRPr lang="en-PK" b="1" i="1" dirty="0"/>
          </a:p>
        </p:txBody>
      </p:sp>
    </p:spTree>
    <p:extLst>
      <p:ext uri="{BB962C8B-B14F-4D97-AF65-F5344CB8AC3E}">
        <p14:creationId xmlns:p14="http://schemas.microsoft.com/office/powerpoint/2010/main" val="1047012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BB7B7D-FFD7-E517-2007-60AE13161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Scope</a:t>
            </a:r>
            <a:endParaRPr lang="en-PK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190C58-1E8C-4825-30A4-BE3CEBB5FB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140542"/>
            <a:ext cx="8229600" cy="4985621"/>
          </a:xfrm>
        </p:spPr>
        <p:txBody>
          <a:bodyPr/>
          <a:lstStyle/>
          <a:p>
            <a:r>
              <a:rPr lang="en-US" sz="2400" dirty="0"/>
              <a:t>The scope of this project is to develop an intelligent system for the </a:t>
            </a:r>
            <a:r>
              <a:rPr lang="en-US" sz="2400" b="1" dirty="0"/>
              <a:t>automated detection and classification of diabetic retinopathy (DR)</a:t>
            </a:r>
            <a:r>
              <a:rPr lang="en-US" sz="2400" dirty="0"/>
              <a:t> from retinal fundus images. The primary goal is to assist ophthalmologists in early diagnosis and grading of DR, which is critical in preventing vision loss.</a:t>
            </a:r>
          </a:p>
          <a:p>
            <a:pPr marL="114300" indent="0">
              <a:buNone/>
            </a:pPr>
            <a:endParaRPr lang="en-US" sz="2400" dirty="0"/>
          </a:p>
          <a:p>
            <a:r>
              <a:rPr lang="en-US" sz="2400" dirty="0"/>
              <a:t>This system will leverage </a:t>
            </a:r>
            <a:r>
              <a:rPr lang="en-US" sz="2400" b="1" dirty="0"/>
              <a:t>deep learning techniques</a:t>
            </a:r>
            <a:r>
              <a:rPr lang="en-US" sz="2400" dirty="0"/>
              <a:t>, particularly convolutional neural networks (CNNs), trained on preprocessed fundus images to classify them into various stages of DR (e.g., No DR, Mild, Moderate, Severe, Proliferative). </a:t>
            </a:r>
          </a:p>
          <a:p>
            <a:endParaRPr lang="en-PK" sz="2400" dirty="0"/>
          </a:p>
        </p:txBody>
      </p:sp>
    </p:spTree>
    <p:extLst>
      <p:ext uri="{BB962C8B-B14F-4D97-AF65-F5344CB8AC3E}">
        <p14:creationId xmlns:p14="http://schemas.microsoft.com/office/powerpoint/2010/main" val="7635121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2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i="1" dirty="0"/>
              <a:t>PROPOSED SOLUTION</a:t>
            </a:r>
            <a:endParaRPr sz="4400" i="1" dirty="0"/>
          </a:p>
        </p:txBody>
      </p:sp>
      <p:sp>
        <p:nvSpPr>
          <p:cNvPr id="152" name="Google Shape;152;p12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44450" lvl="0" indent="0" algn="l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</a:pP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Proposed Solution</a:t>
            </a:r>
            <a:endParaRPr b="1" dirty="0"/>
          </a:p>
        </p:txBody>
      </p:sp>
      <p:sp>
        <p:nvSpPr>
          <p:cNvPr id="158" name="Google Shape;158;p1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1397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 Diabetic Retinopathy Detection System is a machine learning-based solution that uses a trained deep learning model to identify the presence and stage of diabetic retinopathy from retinal images. The system is accessible via a web application, making it user-friendly and scalable</a:t>
            </a:r>
            <a:endParaRPr sz="28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2A7D7-21DD-8FBA-FCDE-A5347C6F3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7"/>
            <a:ext cx="8229600" cy="5693543"/>
          </a:xfrm>
        </p:spPr>
        <p:txBody>
          <a:bodyPr/>
          <a:lstStyle/>
          <a:p>
            <a:pPr algn="l"/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b="1" i="1" dirty="0"/>
              <a:t>Project Report Summary:</a:t>
            </a:r>
            <a:endParaRPr lang="en-PK" b="1" i="1" dirty="0"/>
          </a:p>
        </p:txBody>
      </p:sp>
    </p:spTree>
    <p:extLst>
      <p:ext uri="{BB962C8B-B14F-4D97-AF65-F5344CB8AC3E}">
        <p14:creationId xmlns:p14="http://schemas.microsoft.com/office/powerpoint/2010/main" val="13426761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16F76A-5E88-9464-0BE2-EC17A0070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Requirements Summary 1/5</a:t>
            </a:r>
            <a:endParaRPr lang="en-PK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B9C9E6-3C89-41B2-0A96-3DE1AE04A0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220497"/>
          </a:xfrm>
        </p:spPr>
        <p:txBody>
          <a:bodyPr/>
          <a:lstStyle/>
          <a:p>
            <a:pPr marL="114300" indent="0">
              <a:buNone/>
            </a:pPr>
            <a:r>
              <a:rPr lang="en-US" sz="2800" b="1" dirty="0"/>
              <a:t>Functional Requirements:</a:t>
            </a:r>
          </a:p>
          <a:p>
            <a:r>
              <a:rPr lang="en-US" sz="2400" dirty="0"/>
              <a:t>Admin </a:t>
            </a:r>
          </a:p>
          <a:p>
            <a:r>
              <a:rPr lang="en-US" sz="2400" dirty="0"/>
              <a:t>Doctor</a:t>
            </a:r>
          </a:p>
          <a:p>
            <a:r>
              <a:rPr lang="en-US" sz="2400" dirty="0"/>
              <a:t>Patient</a:t>
            </a:r>
          </a:p>
          <a:p>
            <a:pPr marL="114300" indent="0">
              <a:buNone/>
            </a:pPr>
            <a:endParaRPr lang="en-PK" sz="2000" dirty="0"/>
          </a:p>
        </p:txBody>
      </p:sp>
    </p:spTree>
    <p:extLst>
      <p:ext uri="{BB962C8B-B14F-4D97-AF65-F5344CB8AC3E}">
        <p14:creationId xmlns:p14="http://schemas.microsoft.com/office/powerpoint/2010/main" val="3959766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4EFAD-639D-FDBE-E5D8-1166C7D3D0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Requirements Summary 2/5</a:t>
            </a:r>
            <a:endParaRPr lang="en-PK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29C291-77BB-D5A3-A07D-2B875FDA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170040"/>
            <a:ext cx="8229600" cy="4956124"/>
          </a:xfrm>
        </p:spPr>
        <p:txBody>
          <a:bodyPr/>
          <a:lstStyle/>
          <a:p>
            <a:pPr marL="114300" indent="0" algn="ctr">
              <a:buNone/>
            </a:pPr>
            <a:r>
              <a:rPr lang="en-US" b="1" i="1" dirty="0"/>
              <a:t>Use Cases:</a:t>
            </a:r>
          </a:p>
          <a:p>
            <a:pPr marL="114300" indent="0">
              <a:buNone/>
            </a:pPr>
            <a:r>
              <a:rPr lang="en-US" sz="2400" b="1" dirty="0"/>
              <a:t>Admin </a:t>
            </a:r>
            <a:r>
              <a:rPr lang="en-US" sz="2400" b="1" dirty="0" err="1"/>
              <a:t>Usecase</a:t>
            </a:r>
            <a:r>
              <a:rPr lang="en-US" sz="2400" b="1" dirty="0"/>
              <a:t>:</a:t>
            </a:r>
          </a:p>
          <a:p>
            <a:pPr marL="114300" indent="0">
              <a:buNone/>
            </a:pPr>
            <a:endParaRPr lang="en-PK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B6D44C-586A-77BD-E901-8AC4F818E1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2688" y="1863091"/>
            <a:ext cx="4154805" cy="381762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2505313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9DB741-195E-ED6E-6CC7-ED4BE8E41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Requirements Summary 3/5</a:t>
            </a:r>
            <a:endParaRPr lang="en-PK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691D57-1D5E-4DE6-9FCC-AD9C4DA0E3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268362"/>
            <a:ext cx="8229600" cy="4857802"/>
          </a:xfrm>
        </p:spPr>
        <p:txBody>
          <a:bodyPr/>
          <a:lstStyle/>
          <a:p>
            <a:pPr marL="114300" indent="0">
              <a:buNone/>
            </a:pPr>
            <a:r>
              <a:rPr lang="en-US" sz="2400" b="1" dirty="0"/>
              <a:t>Doctor </a:t>
            </a:r>
            <a:r>
              <a:rPr lang="en-US" sz="2400" b="1" dirty="0" err="1"/>
              <a:t>Usecase</a:t>
            </a:r>
            <a:r>
              <a:rPr lang="en-US" sz="2400" b="1" dirty="0"/>
              <a:t>:</a:t>
            </a:r>
          </a:p>
          <a:p>
            <a:pPr marL="114300" indent="0">
              <a:buNone/>
            </a:pPr>
            <a:endParaRPr lang="en-US" sz="2400" b="1" dirty="0"/>
          </a:p>
          <a:p>
            <a:pPr marL="114300" indent="0">
              <a:buNone/>
            </a:pPr>
            <a:endParaRPr lang="en-US" sz="2400" b="1" dirty="0"/>
          </a:p>
          <a:p>
            <a:endParaRPr lang="en-PK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E3E30D-E887-2403-0F8F-D48287477E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1044" y="1723073"/>
            <a:ext cx="4213860" cy="409765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237869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Project Team</a:t>
            </a:r>
            <a:endParaRPr/>
          </a:p>
        </p:txBody>
      </p:sp>
      <p:sp>
        <p:nvSpPr>
          <p:cNvPr id="92" name="Google Shape;92;p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dirty="0"/>
              <a:t>Mudabbir Ahmed (35830)</a:t>
            </a:r>
          </a:p>
          <a:p>
            <a:pPr marL="342900" lvl="0" indent="-3429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dirty="0"/>
              <a:t>Malik Saad Munaf (38748)</a:t>
            </a:r>
          </a:p>
          <a:p>
            <a:pPr marL="342900" lvl="0" indent="-3429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dirty="0"/>
              <a:t>Saad bin Rizwan (37968)</a:t>
            </a:r>
          </a:p>
          <a:p>
            <a:pPr marL="342900" lvl="0" indent="-1397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45311F-5159-5C1E-EBE2-07EE41E32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Requirements Summary 4/5</a:t>
            </a:r>
            <a:endParaRPr lang="en-PK" b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BB4575-4523-9A78-E378-505D13A202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199536"/>
            <a:ext cx="8229600" cy="4926628"/>
          </a:xfrm>
        </p:spPr>
        <p:txBody>
          <a:bodyPr/>
          <a:lstStyle/>
          <a:p>
            <a:pPr marL="114300" indent="0">
              <a:buNone/>
            </a:pPr>
            <a:r>
              <a:rPr lang="en-US" sz="2400" b="1" dirty="0"/>
              <a:t>User </a:t>
            </a:r>
            <a:r>
              <a:rPr lang="en-US" sz="2400" b="1" dirty="0" err="1"/>
              <a:t>Usecase</a:t>
            </a:r>
            <a:r>
              <a:rPr lang="en-US" sz="2400" b="1" dirty="0"/>
              <a:t>:</a:t>
            </a:r>
          </a:p>
          <a:p>
            <a:endParaRPr lang="en-PK" dirty="0"/>
          </a:p>
        </p:txBody>
      </p:sp>
      <p:pic>
        <p:nvPicPr>
          <p:cNvPr id="4" name="Image2">
            <a:extLst>
              <a:ext uri="{FF2B5EF4-FFF2-40B4-BE49-F238E27FC236}">
                <a16:creationId xmlns:a16="http://schemas.microsoft.com/office/drawing/2014/main" id="{59362EAA-06AB-A83C-F452-C84CEC68D5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2127" y="1515597"/>
            <a:ext cx="4210685" cy="429450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046374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38BFDD-DB1E-13D3-4182-BFA1CCAF6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Requirements Summary 5/5</a:t>
            </a:r>
            <a:endParaRPr lang="en-PK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6E64D1-20FE-8423-BBEB-9A36EFA54F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b="1" dirty="0"/>
              <a:t>Non-</a:t>
            </a:r>
            <a:r>
              <a:rPr lang="en-US" sz="3200" b="1" dirty="0"/>
              <a:t>Functional Requirements:</a:t>
            </a:r>
          </a:p>
          <a:p>
            <a:pPr marL="342900" lvl="0" indent="-3429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Symbol" panose="05050102010706020507" pitchFamily="18" charset="2"/>
              </a:rPr>
              <a:t>The deep learning model shall utilize datasets like Aptos and </a:t>
            </a:r>
            <a:r>
              <a:rPr lang="en-GB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Symbol" panose="05050102010706020507" pitchFamily="18" charset="2"/>
              </a:rPr>
              <a:t>IDRiD</a:t>
            </a:r>
            <a:r>
              <a:rPr lang="en-GB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Symbol" panose="05050102010706020507" pitchFamily="18" charset="2"/>
              </a:rPr>
              <a:t> to achieve high accuracy in DR detection. </a:t>
            </a:r>
            <a:endParaRPr lang="en-PK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Symbol" panose="05050102010706020507" pitchFamily="18" charset="2"/>
            </a:endParaRPr>
          </a:p>
          <a:p>
            <a:pPr marL="342900" lvl="0" indent="-3429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Symbol" panose="05050102010706020507" pitchFamily="18" charset="2"/>
              </a:rPr>
              <a:t>The system shall maintain a response time under 5 seconds for image analysis. </a:t>
            </a:r>
            <a:endParaRPr lang="en-PK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Symbol" panose="05050102010706020507" pitchFamily="18" charset="2"/>
            </a:endParaRPr>
          </a:p>
          <a:p>
            <a:pPr marL="342900" lvl="0" indent="-3429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Symbol" panose="05050102010706020507" pitchFamily="18" charset="2"/>
              </a:rPr>
              <a:t>MongoDB shall be used to ensure efficient and secure storage of patient and image data. </a:t>
            </a:r>
            <a:endParaRPr lang="en-PK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Symbol" panose="05050102010706020507" pitchFamily="18" charset="2"/>
            </a:endParaRPr>
          </a:p>
          <a:p>
            <a:pPr marL="342900" lvl="0" indent="-3429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Symbol" panose="05050102010706020507" pitchFamily="18" charset="2"/>
              </a:rPr>
              <a:t>The web interface shall be intuitive and user-friendly, enabling easy upload and result retrieval.</a:t>
            </a:r>
            <a:endParaRPr lang="en-PK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Symbol" panose="05050102010706020507" pitchFamily="18" charset="2"/>
            </a:endParaRPr>
          </a:p>
          <a:p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19943307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Design Summary 1/4</a:t>
            </a:r>
            <a:endParaRPr dirty="0"/>
          </a:p>
        </p:txBody>
      </p:sp>
      <p:sp>
        <p:nvSpPr>
          <p:cNvPr id="164" name="Google Shape;164;p14"/>
          <p:cNvSpPr txBox="1">
            <a:spLocks noGrp="1"/>
          </p:cNvSpPr>
          <p:nvPr>
            <p:ph type="body" idx="1"/>
          </p:nvPr>
        </p:nvSpPr>
        <p:spPr>
          <a:xfrm>
            <a:off x="137652" y="1111046"/>
            <a:ext cx="8549148" cy="50151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1397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 sz="2800" b="1" i="1" dirty="0"/>
              <a:t>System Design:</a:t>
            </a:r>
            <a:endParaRPr sz="2800" b="1" i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BAFDFAF-E7B7-4AA3-88FF-0853DE55F8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1146" y="1600201"/>
            <a:ext cx="5995670" cy="342884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8DC6DB-EA89-58B0-EB3A-7F38295F4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Summary 2/4</a:t>
            </a:r>
            <a:endParaRPr lang="en-PK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706E05-2EA6-E06A-C23C-66B5B20445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209368"/>
            <a:ext cx="8229600" cy="4916795"/>
          </a:xfrm>
        </p:spPr>
        <p:txBody>
          <a:bodyPr/>
          <a:lstStyle/>
          <a:p>
            <a:pPr marL="114300" indent="0" algn="ctr">
              <a:buNone/>
            </a:pPr>
            <a:r>
              <a:rPr lang="en-US" b="1" dirty="0"/>
              <a:t>System Design in Detail:</a:t>
            </a:r>
          </a:p>
          <a:p>
            <a:pPr marL="114300" indent="0">
              <a:buNone/>
            </a:pPr>
            <a:r>
              <a:rPr lang="en-US" sz="2800" b="1" i="1" dirty="0"/>
              <a:t>User / Patient:</a:t>
            </a:r>
          </a:p>
          <a:p>
            <a:r>
              <a:rPr lang="en-US" sz="2400" dirty="0"/>
              <a:t>First Register himself as a patient.</a:t>
            </a:r>
          </a:p>
          <a:p>
            <a:r>
              <a:rPr lang="en-US" sz="2400" dirty="0"/>
              <a:t>After successfully login the have access  for giving his retinopathy image to system for detection </a:t>
            </a:r>
          </a:p>
          <a:p>
            <a:r>
              <a:rPr lang="en-US" sz="2400" dirty="0"/>
              <a:t>After that they got result in the pdf format </a:t>
            </a:r>
          </a:p>
          <a:p>
            <a:r>
              <a:rPr lang="en-US" sz="2400" dirty="0"/>
              <a:t>If user want to chat with doctor then chat and also send his report.</a:t>
            </a:r>
            <a:endParaRPr lang="en-PK" sz="2400" dirty="0"/>
          </a:p>
        </p:txBody>
      </p:sp>
    </p:spTree>
    <p:extLst>
      <p:ext uri="{BB962C8B-B14F-4D97-AF65-F5344CB8AC3E}">
        <p14:creationId xmlns:p14="http://schemas.microsoft.com/office/powerpoint/2010/main" val="17196126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63AAA-A8D0-B9DC-01E9-9F17A5376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Summary 3/4</a:t>
            </a:r>
            <a:endParaRPr lang="en-PK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85D74C-F40A-4D03-D90C-EE27A35A01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sz="2800" b="1" i="1" dirty="0"/>
              <a:t>Doctor:</a:t>
            </a:r>
          </a:p>
          <a:p>
            <a:r>
              <a:rPr lang="en-US" sz="2400" dirty="0"/>
              <a:t>Docter first register himself and submit the form </a:t>
            </a:r>
          </a:p>
          <a:p>
            <a:r>
              <a:rPr lang="en-US" sz="2400" dirty="0"/>
              <a:t>After approval the admin doctor can be added otherwise he will be rejected </a:t>
            </a:r>
          </a:p>
          <a:p>
            <a:r>
              <a:rPr lang="en-US" sz="2400" dirty="0"/>
              <a:t>And after that he saw the patient, chat with them and also saw reports.</a:t>
            </a:r>
          </a:p>
          <a:p>
            <a:pPr marL="114300" indent="0">
              <a:buNone/>
            </a:pPr>
            <a:endParaRPr lang="en-US" sz="3200" b="1" i="1" dirty="0"/>
          </a:p>
          <a:p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11769254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8C2CD3-FC43-96FA-BA8B-091595A2BD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Summary 4/4</a:t>
            </a:r>
            <a:endParaRPr lang="en-PK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F06884-3792-B79C-FDB1-16058D3014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sz="2800" b="1" i="1" dirty="0"/>
              <a:t>Admin:</a:t>
            </a:r>
          </a:p>
          <a:p>
            <a:r>
              <a:rPr lang="en-US" sz="2400" dirty="0"/>
              <a:t>Admin first login himself as a owner of whole website</a:t>
            </a:r>
          </a:p>
          <a:p>
            <a:r>
              <a:rPr lang="en-US" sz="2400" dirty="0"/>
              <a:t>He have access to saw the Patient/User activity and Doctor activity </a:t>
            </a:r>
          </a:p>
          <a:p>
            <a:r>
              <a:rPr lang="en-US" sz="2400" dirty="0"/>
              <a:t>Admin have the access to approve  the doctor or not</a:t>
            </a:r>
          </a:p>
        </p:txBody>
      </p:sp>
    </p:spTree>
    <p:extLst>
      <p:ext uri="{BB962C8B-B14F-4D97-AF65-F5344CB8AC3E}">
        <p14:creationId xmlns:p14="http://schemas.microsoft.com/office/powerpoint/2010/main" val="36091059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Methodology (1/3)</a:t>
            </a:r>
            <a:endParaRPr b="1" dirty="0"/>
          </a:p>
        </p:txBody>
      </p:sp>
      <p:sp>
        <p:nvSpPr>
          <p:cNvPr id="164" name="Google Shape;164;p14"/>
          <p:cNvSpPr txBox="1">
            <a:spLocks noGrp="1"/>
          </p:cNvSpPr>
          <p:nvPr>
            <p:ph type="body" idx="1"/>
          </p:nvPr>
        </p:nvSpPr>
        <p:spPr>
          <a:xfrm>
            <a:off x="457200" y="12954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139700">
              <a:spcBef>
                <a:spcPts val="0"/>
              </a:spcBef>
              <a:buSzPts val="3200"/>
              <a:buNone/>
            </a:pPr>
            <a:r>
              <a:rPr lang="en-US" sz="2000" dirty="0"/>
              <a:t>The overall proposed methodology for the Diabetic Retinopathy Detection</a:t>
            </a:r>
          </a:p>
          <a:p>
            <a:pPr marL="342900" lvl="0" indent="-139700">
              <a:spcBef>
                <a:spcPts val="0"/>
              </a:spcBef>
              <a:buSzPts val="3200"/>
              <a:buNone/>
            </a:pPr>
            <a:r>
              <a:rPr lang="en-US" sz="2000" dirty="0"/>
              <a:t>system can be divided into three main phases</a:t>
            </a:r>
          </a:p>
          <a:p>
            <a:pPr marL="342900" lvl="0" indent="-139700">
              <a:spcBef>
                <a:spcPts val="0"/>
              </a:spcBef>
              <a:buSzPts val="3200"/>
              <a:buNone/>
            </a:pPr>
            <a:r>
              <a:rPr lang="en-US" sz="2000" b="1" dirty="0"/>
              <a:t>Phase 1: Data preparation.</a:t>
            </a:r>
          </a:p>
          <a:p>
            <a:pPr marL="546100">
              <a:spcBef>
                <a:spcPts val="0"/>
              </a:spcBef>
              <a:buSzPts val="3200"/>
            </a:pPr>
            <a:r>
              <a:rPr lang="en-US" sz="2000" dirty="0"/>
              <a:t>Dataset Collection</a:t>
            </a:r>
          </a:p>
          <a:p>
            <a:pPr marL="546100">
              <a:spcBef>
                <a:spcPts val="0"/>
              </a:spcBef>
              <a:buSzPts val="3200"/>
            </a:pPr>
            <a:r>
              <a:rPr lang="en-US" sz="2000" dirty="0"/>
              <a:t>Data Annotation</a:t>
            </a:r>
          </a:p>
          <a:p>
            <a:pPr marL="342900" lvl="0" indent="-139700">
              <a:spcBef>
                <a:spcPts val="0"/>
              </a:spcBef>
              <a:buSzPts val="3200"/>
              <a:buNone/>
            </a:pPr>
            <a:r>
              <a:rPr lang="en-US" sz="2000" b="1" dirty="0"/>
              <a:t>Phase 2: Model development.</a:t>
            </a:r>
          </a:p>
          <a:p>
            <a:pPr marL="546100">
              <a:spcBef>
                <a:spcPts val="0"/>
              </a:spcBef>
              <a:buSzPts val="3200"/>
            </a:pPr>
            <a:r>
              <a:rPr lang="en-US" sz="2000" dirty="0"/>
              <a:t>Model Training</a:t>
            </a:r>
          </a:p>
          <a:p>
            <a:pPr marL="546100">
              <a:spcBef>
                <a:spcPts val="0"/>
              </a:spcBef>
              <a:buSzPts val="3200"/>
            </a:pPr>
            <a:r>
              <a:rPr lang="en-US" sz="2000" dirty="0"/>
              <a:t>Testing and Validation.</a:t>
            </a:r>
          </a:p>
          <a:p>
            <a:pPr marL="342900" lvl="0" indent="-139700">
              <a:spcBef>
                <a:spcPts val="0"/>
              </a:spcBef>
              <a:buSzPts val="3200"/>
              <a:buNone/>
            </a:pPr>
            <a:r>
              <a:rPr lang="en-US" sz="2000" b="1" dirty="0"/>
              <a:t>Phase 3: Deployment and User interaction</a:t>
            </a:r>
          </a:p>
          <a:p>
            <a:pPr marL="546100">
              <a:spcBef>
                <a:spcPts val="0"/>
              </a:spcBef>
              <a:buSzPts val="3200"/>
            </a:pPr>
            <a:r>
              <a:rPr lang="en-US" sz="2000" dirty="0"/>
              <a:t>Web Integration </a:t>
            </a:r>
          </a:p>
          <a:p>
            <a:pPr marL="546100">
              <a:spcBef>
                <a:spcPts val="0"/>
              </a:spcBef>
              <a:buSzPts val="3200"/>
            </a:pPr>
            <a:r>
              <a:rPr lang="en-US" sz="2000" dirty="0"/>
              <a:t>User interaction</a:t>
            </a:r>
          </a:p>
          <a:p>
            <a:pPr marL="546100">
              <a:spcBef>
                <a:spcPts val="0"/>
              </a:spcBef>
              <a:buSzPts val="3200"/>
            </a:pPr>
            <a:r>
              <a:rPr lang="en-US" sz="2000" dirty="0"/>
              <a:t>Doctor interaction</a:t>
            </a:r>
          </a:p>
          <a:p>
            <a:pPr marL="546100">
              <a:spcBef>
                <a:spcPts val="0"/>
              </a:spcBef>
              <a:buSzPts val="3200"/>
            </a:pPr>
            <a:r>
              <a:rPr lang="en-US" sz="2000" dirty="0"/>
              <a:t>Result Generation</a:t>
            </a:r>
          </a:p>
          <a:p>
            <a:pPr marL="546100">
              <a:spcBef>
                <a:spcPts val="0"/>
              </a:spcBef>
              <a:buSzPts val="3200"/>
            </a:pPr>
            <a:r>
              <a:rPr lang="en-US" sz="2000" dirty="0"/>
              <a:t>Downloading report in pdf</a:t>
            </a:r>
          </a:p>
          <a:p>
            <a:pPr marL="342900" lvl="0" indent="-1397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sz="2000" dirty="0"/>
          </a:p>
        </p:txBody>
      </p:sp>
    </p:spTree>
    <p:extLst>
      <p:ext uri="{BB962C8B-B14F-4D97-AF65-F5344CB8AC3E}">
        <p14:creationId xmlns:p14="http://schemas.microsoft.com/office/powerpoint/2010/main" val="31773365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2F01C-C4CD-BE4D-6999-4B10F08C0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Methodology (2/3)</a:t>
            </a:r>
            <a:endParaRPr lang="en-PK" b="1" dirty="0"/>
          </a:p>
        </p:txBody>
      </p:sp>
      <p:pic>
        <p:nvPicPr>
          <p:cNvPr id="5" name="Picture 4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A197D82C-F8E2-4753-24B6-9703763D08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363" y="1593133"/>
            <a:ext cx="8007274" cy="3952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4199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65975-D977-9FA4-CFC4-96B3CB30B4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88490"/>
            <a:ext cx="8229600" cy="963562"/>
          </a:xfrm>
        </p:spPr>
        <p:txBody>
          <a:bodyPr/>
          <a:lstStyle/>
          <a:p>
            <a:r>
              <a:rPr lang="en-US" b="1" dirty="0"/>
              <a:t>Methodology (3/3)</a:t>
            </a:r>
            <a:endParaRPr lang="en-PK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C0C691-31D4-23F0-05A1-3621B638E4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904569"/>
            <a:ext cx="9222658" cy="5034116"/>
          </a:xfrm>
        </p:spPr>
        <p:txBody>
          <a:bodyPr/>
          <a:lstStyle/>
          <a:p>
            <a:pPr marL="114300" indent="0">
              <a:buNone/>
            </a:pPr>
            <a:r>
              <a:rPr lang="en-US" sz="2800" b="1" dirty="0"/>
              <a:t>CNN Architecture:</a:t>
            </a:r>
            <a:endParaRPr lang="en-PK" sz="2800" b="1" dirty="0"/>
          </a:p>
        </p:txBody>
      </p:sp>
      <p:pic>
        <p:nvPicPr>
          <p:cNvPr id="9" name="Picture 8" descr="A diagram of a software flowchart&#10;&#10;AI-generated content may be incorrect.">
            <a:extLst>
              <a:ext uri="{FF2B5EF4-FFF2-40B4-BE49-F238E27FC236}">
                <a16:creationId xmlns:a16="http://schemas.microsoft.com/office/drawing/2014/main" id="{224AB53C-A3AA-8BD5-9A72-D634ED66B4D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694" t="8065" b="12222"/>
          <a:stretch/>
        </p:blipFill>
        <p:spPr>
          <a:xfrm>
            <a:off x="2930389" y="904569"/>
            <a:ext cx="6075959" cy="4984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3847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Implementation Summary 1/2</a:t>
            </a:r>
            <a:endParaRPr dirty="0"/>
          </a:p>
        </p:txBody>
      </p:sp>
      <p:sp>
        <p:nvSpPr>
          <p:cNvPr id="170" name="Google Shape;170;p1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1397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 sz="2400" b="1" dirty="0"/>
              <a:t>Programming language </a:t>
            </a:r>
            <a:r>
              <a:rPr lang="en-US" dirty="0"/>
              <a:t>:</a:t>
            </a:r>
          </a:p>
          <a:p>
            <a:pPr marL="342900" lvl="0" indent="-1397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 dirty="0"/>
              <a:t> </a:t>
            </a:r>
            <a:r>
              <a:rPr lang="en-US" sz="2400" dirty="0"/>
              <a:t>Python for Machine learning model development and testing </a:t>
            </a:r>
          </a:p>
          <a:p>
            <a:pPr marL="342900" lvl="0" indent="-1397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lang="en-US" sz="2400" dirty="0"/>
          </a:p>
          <a:p>
            <a:pPr marL="342900" lvl="0" indent="-1397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 sz="2400" b="1" dirty="0"/>
              <a:t>Framework and libraries: </a:t>
            </a:r>
          </a:p>
          <a:p>
            <a:pPr marL="342900" lvl="0" indent="-1397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 sz="2400" b="1" dirty="0" err="1"/>
              <a:t>Tensorflow</a:t>
            </a:r>
            <a:r>
              <a:rPr lang="en-US" sz="2400" b="1" dirty="0"/>
              <a:t> /Keras </a:t>
            </a:r>
            <a:r>
              <a:rPr lang="en-US" sz="2400" dirty="0"/>
              <a:t>for implementing CNN architectures.</a:t>
            </a:r>
          </a:p>
          <a:p>
            <a:pPr marL="342900" lvl="0" indent="-1397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 sz="2400" b="1" dirty="0"/>
              <a:t>React.js  </a:t>
            </a:r>
            <a:r>
              <a:rPr lang="en-US" sz="2400" dirty="0"/>
              <a:t>for</a:t>
            </a:r>
            <a:r>
              <a:rPr lang="en-US" sz="2400" b="1" dirty="0"/>
              <a:t> </a:t>
            </a:r>
            <a:r>
              <a:rPr lang="en-US" sz="2400" dirty="0"/>
              <a:t>Frontend</a:t>
            </a:r>
          </a:p>
          <a:p>
            <a:pPr marL="342900" lvl="0" indent="-1397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 sz="2400" b="1" dirty="0"/>
              <a:t>Node.js  </a:t>
            </a:r>
            <a:r>
              <a:rPr lang="en-US" sz="2400" dirty="0"/>
              <a:t>for</a:t>
            </a:r>
            <a:r>
              <a:rPr lang="en-US" sz="2400" b="1" dirty="0"/>
              <a:t> </a:t>
            </a:r>
            <a:r>
              <a:rPr lang="en-US" sz="2400" dirty="0"/>
              <a:t>Backend server development</a:t>
            </a:r>
          </a:p>
          <a:p>
            <a:pPr marL="342900" lvl="0" indent="-1397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 sz="2400" b="1" dirty="0"/>
              <a:t>MongoDB</a:t>
            </a:r>
            <a:r>
              <a:rPr lang="en-US" sz="2400" dirty="0"/>
              <a:t>  for  Database</a:t>
            </a:r>
            <a:endParaRPr sz="24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Table of Content</a:t>
            </a:r>
            <a:endParaRPr/>
          </a:p>
        </p:txBody>
      </p:sp>
      <p:sp>
        <p:nvSpPr>
          <p:cNvPr id="98" name="Google Shape;98;p3"/>
          <p:cNvSpPr txBox="1">
            <a:spLocks noGrp="1"/>
          </p:cNvSpPr>
          <p:nvPr>
            <p:ph type="body" idx="1"/>
          </p:nvPr>
        </p:nvSpPr>
        <p:spPr>
          <a:xfrm>
            <a:off x="457200" y="1166018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 dirty="0"/>
              <a:t>Background and Introduction</a:t>
            </a:r>
            <a:endParaRPr dirty="0"/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 dirty="0"/>
              <a:t>Literature Review</a:t>
            </a:r>
            <a:endParaRPr dirty="0"/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 dirty="0"/>
              <a:t>Problem Statement</a:t>
            </a:r>
            <a:endParaRPr lang="en-US" dirty="0"/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 dirty="0"/>
              <a:t>Project Scope</a:t>
            </a:r>
            <a:endParaRPr dirty="0"/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 dirty="0"/>
              <a:t>Proposed Solution</a:t>
            </a:r>
            <a:endParaRPr dirty="0"/>
          </a:p>
          <a:p>
            <a:pPr marL="742950" lvl="1" indent="-2857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 dirty="0"/>
              <a:t>Requirements Summary</a:t>
            </a:r>
          </a:p>
          <a:p>
            <a:pPr marL="742950" lvl="1" indent="-2857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 dirty="0"/>
              <a:t>Design Summary</a:t>
            </a:r>
            <a:endParaRPr dirty="0"/>
          </a:p>
          <a:p>
            <a:pPr marL="742950" lvl="1" indent="-285750">
              <a:spcBef>
                <a:spcPts val="400"/>
              </a:spcBef>
              <a:buSzPts val="2000"/>
            </a:pPr>
            <a:r>
              <a:rPr lang="en-US" sz="2000" dirty="0"/>
              <a:t>Methodology</a:t>
            </a:r>
          </a:p>
          <a:p>
            <a:pPr marL="742950" lvl="1" indent="-2857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 dirty="0"/>
              <a:t>Implementation Summary</a:t>
            </a:r>
          </a:p>
          <a:p>
            <a:pPr marL="742950" lvl="1" indent="-2857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 dirty="0"/>
              <a:t>Experiments and Results Summary</a:t>
            </a:r>
            <a:endParaRPr dirty="0"/>
          </a:p>
          <a:p>
            <a:pPr marL="742950" lvl="1" indent="-2857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 dirty="0"/>
              <a:t>Testing Summary</a:t>
            </a:r>
            <a:endParaRPr dirty="0"/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 dirty="0"/>
              <a:t>Conclusion and Outlook</a:t>
            </a:r>
            <a:endParaRPr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8D658-3007-31A1-EE3D-7A60DE891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Summary 2/2</a:t>
            </a:r>
            <a:endParaRPr lang="en-PK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B40A0C-5504-DACD-84C2-5CEBEF96C9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 algn="ctr">
              <a:buNone/>
            </a:pPr>
            <a:r>
              <a:rPr lang="en-US" sz="2400" b="1" dirty="0"/>
              <a:t>Development Platforms:</a:t>
            </a:r>
          </a:p>
          <a:p>
            <a:pPr marL="114300" indent="0">
              <a:buNone/>
            </a:pPr>
            <a:r>
              <a:rPr lang="en-US" sz="2400" b="1" dirty="0"/>
              <a:t>Google Collab:</a:t>
            </a:r>
          </a:p>
          <a:p>
            <a:pPr marL="114300" indent="0">
              <a:buNone/>
            </a:pPr>
            <a:r>
              <a:rPr lang="en-US" sz="2400" dirty="0"/>
              <a:t>For leveraging GPU resources </a:t>
            </a:r>
          </a:p>
          <a:p>
            <a:pPr marL="114300" indent="0">
              <a:buNone/>
            </a:pPr>
            <a:r>
              <a:rPr lang="en-US" sz="2400" b="1" dirty="0"/>
              <a:t>Vs Code:</a:t>
            </a:r>
          </a:p>
          <a:p>
            <a:pPr marL="114300" indent="0">
              <a:buNone/>
            </a:pPr>
            <a:r>
              <a:rPr lang="en-US" sz="2400" dirty="0"/>
              <a:t>For Coding and debugging </a:t>
            </a:r>
            <a:endParaRPr lang="en-PK" sz="2400" dirty="0"/>
          </a:p>
        </p:txBody>
      </p:sp>
    </p:spTree>
    <p:extLst>
      <p:ext uri="{BB962C8B-B14F-4D97-AF65-F5344CB8AC3E}">
        <p14:creationId xmlns:p14="http://schemas.microsoft.com/office/powerpoint/2010/main" val="26372978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C20C53-AA21-809A-BBD4-F324A6B803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549148" cy="1325562"/>
          </a:xfrm>
        </p:spPr>
        <p:txBody>
          <a:bodyPr/>
          <a:lstStyle/>
          <a:p>
            <a:r>
              <a:rPr lang="en-US" dirty="0"/>
              <a:t>Experiments and Results Summary 1/3</a:t>
            </a:r>
            <a:endParaRPr lang="en-PK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13A843-62EA-E47E-8852-8A07452A5B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sz="2400" dirty="0"/>
              <a:t>We are using Alpha net model that  is the combination of ResNet50V2 and DenseNeT169 </a:t>
            </a:r>
            <a:r>
              <a:rPr lang="en-US" sz="2400" dirty="0">
                <a:latin typeface="Times New Roman" panose="02020603050405020304" pitchFamily="18" charset="0"/>
              </a:rPr>
              <a:t>that is also called Hybrid Model.</a:t>
            </a:r>
          </a:p>
          <a:p>
            <a:pPr marL="114300" indent="0">
              <a:buNone/>
            </a:pPr>
            <a:r>
              <a:rPr lang="en-US" sz="2400" dirty="0">
                <a:latin typeface="Times New Roman" panose="02020603050405020304" pitchFamily="18" charset="0"/>
              </a:rPr>
              <a:t>We are handled three classes in our model.</a:t>
            </a:r>
          </a:p>
          <a:p>
            <a:r>
              <a:rPr lang="en-US" sz="2400" b="1" dirty="0">
                <a:latin typeface="Times New Roman" panose="02020603050405020304" pitchFamily="18" charset="0"/>
              </a:rPr>
              <a:t>Healthy</a:t>
            </a:r>
          </a:p>
          <a:p>
            <a:r>
              <a:rPr lang="en-US" sz="2400" b="1" dirty="0">
                <a:latin typeface="Times New Roman" panose="02020603050405020304" pitchFamily="18" charset="0"/>
              </a:rPr>
              <a:t>Mild to Moderate </a:t>
            </a:r>
          </a:p>
          <a:p>
            <a:r>
              <a:rPr lang="en-US" sz="2400" b="1" dirty="0">
                <a:latin typeface="Times New Roman" panose="02020603050405020304" pitchFamily="18" charset="0"/>
              </a:rPr>
              <a:t>Severe to proliferative</a:t>
            </a:r>
          </a:p>
          <a:p>
            <a:pPr marL="114300" indent="0">
              <a:buNone/>
            </a:pPr>
            <a:r>
              <a:rPr lang="en-US" sz="2400" dirty="0">
                <a:latin typeface="Times New Roman" panose="02020603050405020304" pitchFamily="18" charset="0"/>
              </a:rPr>
              <a:t>In next we will show the accuracy, F1 score, precision and Recall</a:t>
            </a:r>
          </a:p>
        </p:txBody>
      </p:sp>
    </p:spTree>
    <p:extLst>
      <p:ext uri="{BB962C8B-B14F-4D97-AF65-F5344CB8AC3E}">
        <p14:creationId xmlns:p14="http://schemas.microsoft.com/office/powerpoint/2010/main" val="28533982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2D3AE7-6CB4-70CD-28EB-5F9D3C4F88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Experiments and Results Summary 2/3</a:t>
            </a:r>
            <a:endParaRPr lang="en-PK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C8B5492-4237-2A52-EB9B-A0B50AAAD6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5662495"/>
              </p:ext>
            </p:extLst>
          </p:nvPr>
        </p:nvGraphicFramePr>
        <p:xfrm>
          <a:off x="641932" y="1700981"/>
          <a:ext cx="8044868" cy="378662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08795">
                  <a:extLst>
                    <a:ext uri="{9D8B030D-6E8A-4147-A177-3AD203B41FA5}">
                      <a16:colId xmlns:a16="http://schemas.microsoft.com/office/drawing/2014/main" val="3950954846"/>
                    </a:ext>
                  </a:extLst>
                </a:gridCol>
                <a:gridCol w="1608795">
                  <a:extLst>
                    <a:ext uri="{9D8B030D-6E8A-4147-A177-3AD203B41FA5}">
                      <a16:colId xmlns:a16="http://schemas.microsoft.com/office/drawing/2014/main" val="3454344674"/>
                    </a:ext>
                  </a:extLst>
                </a:gridCol>
                <a:gridCol w="1608795">
                  <a:extLst>
                    <a:ext uri="{9D8B030D-6E8A-4147-A177-3AD203B41FA5}">
                      <a16:colId xmlns:a16="http://schemas.microsoft.com/office/drawing/2014/main" val="1659385222"/>
                    </a:ext>
                  </a:extLst>
                </a:gridCol>
                <a:gridCol w="1608795">
                  <a:extLst>
                    <a:ext uri="{9D8B030D-6E8A-4147-A177-3AD203B41FA5}">
                      <a16:colId xmlns:a16="http://schemas.microsoft.com/office/drawing/2014/main" val="999206794"/>
                    </a:ext>
                  </a:extLst>
                </a:gridCol>
                <a:gridCol w="1609688">
                  <a:extLst>
                    <a:ext uri="{9D8B030D-6E8A-4147-A177-3AD203B41FA5}">
                      <a16:colId xmlns:a16="http://schemas.microsoft.com/office/drawing/2014/main" val="3915495556"/>
                    </a:ext>
                  </a:extLst>
                </a:gridCol>
              </a:tblGrid>
              <a:tr h="36372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PK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en-US" sz="1400">
                          <a:effectLst/>
                        </a:rPr>
                        <a:t>Precision</a:t>
                      </a:r>
                      <a:endParaRPr lang="en-PK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en-US" sz="1400">
                          <a:effectLst/>
                        </a:rPr>
                        <a:t>Recall</a:t>
                      </a:r>
                      <a:endParaRPr lang="en-PK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en-US" sz="1400">
                          <a:effectLst/>
                        </a:rPr>
                        <a:t>F1-score</a:t>
                      </a:r>
                      <a:endParaRPr lang="en-PK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en-US" sz="1400">
                          <a:effectLst/>
                        </a:rPr>
                        <a:t>Support</a:t>
                      </a:r>
                      <a:endParaRPr lang="en-PK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5720" marR="0" marT="0" marB="0" anchor="ctr"/>
                </a:tc>
                <a:extLst>
                  <a:ext uri="{0D108BD9-81ED-4DB2-BD59-A6C34878D82A}">
                    <a16:rowId xmlns:a16="http://schemas.microsoft.com/office/drawing/2014/main" val="2228131541"/>
                  </a:ext>
                </a:extLst>
              </a:tr>
              <a:tr h="36372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en-US" sz="1400">
                          <a:effectLst/>
                        </a:rPr>
                        <a:t>Healthy</a:t>
                      </a:r>
                      <a:endParaRPr lang="en-PK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en-US" sz="1400">
                          <a:effectLst/>
                        </a:rPr>
                        <a:t>0.97</a:t>
                      </a:r>
                      <a:endParaRPr lang="en-PK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en-US" sz="1400">
                          <a:effectLst/>
                        </a:rPr>
                        <a:t>0.98</a:t>
                      </a:r>
                      <a:endParaRPr lang="en-PK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en-US" sz="1400">
                          <a:effectLst/>
                        </a:rPr>
                        <a:t>0.98</a:t>
                      </a:r>
                      <a:endParaRPr lang="en-PK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en-US" sz="1400">
                          <a:effectLst/>
                        </a:rPr>
                        <a:t>395</a:t>
                      </a:r>
                      <a:endParaRPr lang="en-PK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5720" marR="0" marT="0" marB="0" anchor="ctr"/>
                </a:tc>
                <a:extLst>
                  <a:ext uri="{0D108BD9-81ED-4DB2-BD59-A6C34878D82A}">
                    <a16:rowId xmlns:a16="http://schemas.microsoft.com/office/drawing/2014/main" val="1761827217"/>
                  </a:ext>
                </a:extLst>
              </a:tr>
              <a:tr h="77724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en-US" sz="1400">
                          <a:effectLst/>
                        </a:rPr>
                        <a:t>Mild-to- Moderate</a:t>
                      </a:r>
                      <a:endParaRPr lang="en-PK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en-US" sz="1400" dirty="0">
                          <a:effectLst/>
                        </a:rPr>
                        <a:t>0.91</a:t>
                      </a:r>
                      <a:endParaRPr lang="en-PK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en-US" sz="1400">
                          <a:effectLst/>
                        </a:rPr>
                        <a:t>0.84</a:t>
                      </a:r>
                      <a:endParaRPr lang="en-PK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en-US" sz="1400">
                          <a:effectLst/>
                        </a:rPr>
                        <a:t>0.87</a:t>
                      </a:r>
                      <a:endParaRPr lang="en-PK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en-US" sz="1400">
                          <a:effectLst/>
                        </a:rPr>
                        <a:t>313</a:t>
                      </a:r>
                      <a:endParaRPr lang="en-PK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5720" marR="0" marT="0" marB="0" anchor="ctr"/>
                </a:tc>
                <a:extLst>
                  <a:ext uri="{0D108BD9-81ED-4DB2-BD59-A6C34878D82A}">
                    <a16:rowId xmlns:a16="http://schemas.microsoft.com/office/drawing/2014/main" val="3242788283"/>
                  </a:ext>
                </a:extLst>
              </a:tr>
              <a:tr h="77724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en-US" sz="1400">
                          <a:effectLst/>
                        </a:rPr>
                        <a:t>Severe-to- proliferative</a:t>
                      </a:r>
                      <a:endParaRPr lang="en-PK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en-US" sz="1400">
                          <a:effectLst/>
                        </a:rPr>
                        <a:t>0.73</a:t>
                      </a:r>
                      <a:endParaRPr lang="en-PK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en-US" sz="1400">
                          <a:effectLst/>
                        </a:rPr>
                        <a:t>0.84</a:t>
                      </a:r>
                      <a:endParaRPr lang="en-PK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en-US" sz="1400">
                          <a:effectLst/>
                        </a:rPr>
                        <a:t>0.78</a:t>
                      </a:r>
                      <a:endParaRPr lang="en-PK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en-US" sz="1400">
                          <a:effectLst/>
                        </a:rPr>
                        <a:t>130</a:t>
                      </a:r>
                      <a:endParaRPr lang="en-PK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5720" marR="0" marT="0" marB="0" anchor="ctr"/>
                </a:tc>
                <a:extLst>
                  <a:ext uri="{0D108BD9-81ED-4DB2-BD59-A6C34878D82A}">
                    <a16:rowId xmlns:a16="http://schemas.microsoft.com/office/drawing/2014/main" val="65087979"/>
                  </a:ext>
                </a:extLst>
              </a:tr>
              <a:tr h="36372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en-US" sz="1400">
                          <a:effectLst/>
                        </a:rPr>
                        <a:t>Accuracy</a:t>
                      </a:r>
                      <a:endParaRPr lang="en-PK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PK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PK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en-US" sz="1400">
                          <a:effectLst/>
                        </a:rPr>
                        <a:t>0.91</a:t>
                      </a:r>
                      <a:endParaRPr lang="en-PK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en-US" sz="1400">
                          <a:effectLst/>
                        </a:rPr>
                        <a:t>838</a:t>
                      </a:r>
                      <a:endParaRPr lang="en-PK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5720" marR="0" marT="0" marB="0" anchor="ctr"/>
                </a:tc>
                <a:extLst>
                  <a:ext uri="{0D108BD9-81ED-4DB2-BD59-A6C34878D82A}">
                    <a16:rowId xmlns:a16="http://schemas.microsoft.com/office/drawing/2014/main" val="1136325072"/>
                  </a:ext>
                </a:extLst>
              </a:tr>
              <a:tr h="36372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en-US" sz="1400">
                          <a:effectLst/>
                        </a:rPr>
                        <a:t>Macro avg</a:t>
                      </a:r>
                      <a:endParaRPr lang="en-PK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en-US" sz="1400">
                          <a:effectLst/>
                        </a:rPr>
                        <a:t>0.87</a:t>
                      </a:r>
                      <a:endParaRPr lang="en-PK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en-US" sz="1400">
                          <a:effectLst/>
                        </a:rPr>
                        <a:t>0.89</a:t>
                      </a:r>
                      <a:endParaRPr lang="en-PK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en-US" sz="1400">
                          <a:effectLst/>
                        </a:rPr>
                        <a:t>0.88</a:t>
                      </a:r>
                      <a:endParaRPr lang="en-PK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en-US" sz="1400">
                          <a:effectLst/>
                        </a:rPr>
                        <a:t>838</a:t>
                      </a:r>
                      <a:endParaRPr lang="en-PK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5720" marR="0" marT="0" marB="0" anchor="ctr"/>
                </a:tc>
                <a:extLst>
                  <a:ext uri="{0D108BD9-81ED-4DB2-BD59-A6C34878D82A}">
                    <a16:rowId xmlns:a16="http://schemas.microsoft.com/office/drawing/2014/main" val="3682516293"/>
                  </a:ext>
                </a:extLst>
              </a:tr>
              <a:tr h="77724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en-US" sz="1400">
                          <a:effectLst/>
                        </a:rPr>
                        <a:t>Weighted avg</a:t>
                      </a:r>
                      <a:endParaRPr lang="en-PK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en-US" sz="1400">
                          <a:effectLst/>
                        </a:rPr>
                        <a:t>0.91</a:t>
                      </a:r>
                      <a:endParaRPr lang="en-PK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en-US" sz="1400">
                          <a:effectLst/>
                        </a:rPr>
                        <a:t>0.91</a:t>
                      </a:r>
                      <a:endParaRPr lang="en-PK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en-US" sz="1400">
                          <a:effectLst/>
                        </a:rPr>
                        <a:t>0.91</a:t>
                      </a:r>
                      <a:endParaRPr lang="en-PK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en-US" sz="1400" dirty="0">
                          <a:effectLst/>
                        </a:rPr>
                        <a:t>838</a:t>
                      </a:r>
                      <a:endParaRPr lang="en-PK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5720" marR="0" marT="0" marB="0" anchor="ctr"/>
                </a:tc>
                <a:extLst>
                  <a:ext uri="{0D108BD9-81ED-4DB2-BD59-A6C34878D82A}">
                    <a16:rowId xmlns:a16="http://schemas.microsoft.com/office/drawing/2014/main" val="2231924586"/>
                  </a:ext>
                </a:extLst>
              </a:tr>
            </a:tbl>
          </a:graphicData>
        </a:graphic>
      </p:graphicFrame>
      <p:sp>
        <p:nvSpPr>
          <p:cNvPr id="5" name="Rectangle 1">
            <a:extLst>
              <a:ext uri="{FF2B5EF4-FFF2-40B4-BE49-F238E27FC236}">
                <a16:creationId xmlns:a16="http://schemas.microsoft.com/office/drawing/2014/main" id="{7995860A-2508-DB47-AAFE-EC316DC5A7C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3632348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PK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PK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27179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B59C6C-9EC4-CB95-1C8F-48F2A7C380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6142"/>
            <a:ext cx="8229600" cy="1191496"/>
          </a:xfrm>
        </p:spPr>
        <p:txBody>
          <a:bodyPr/>
          <a:lstStyle/>
          <a:p>
            <a:r>
              <a:rPr lang="en-US" dirty="0"/>
              <a:t>Experiments and Results Summary 3/3</a:t>
            </a:r>
            <a:endParaRPr lang="en-PK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CCD112-52C6-BE94-D59D-8EC080341B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540830"/>
            <a:ext cx="8229600" cy="4585334"/>
          </a:xfrm>
        </p:spPr>
        <p:txBody>
          <a:bodyPr/>
          <a:lstStyle/>
          <a:p>
            <a:pPr marL="114300" indent="0">
              <a:buNone/>
            </a:pPr>
            <a:r>
              <a:rPr lang="en-US" sz="2800" b="1" i="1" dirty="0"/>
              <a:t>Confusion Matrix</a:t>
            </a:r>
            <a:r>
              <a:rPr lang="en-US" dirty="0"/>
              <a:t>:</a:t>
            </a:r>
            <a:endParaRPr lang="en-PK" dirty="0"/>
          </a:p>
        </p:txBody>
      </p:sp>
      <p:pic>
        <p:nvPicPr>
          <p:cNvPr id="6" name="Picture 5" descr="A blue squares with white text&#10;&#10;AI-generated content may be incorrect.">
            <a:extLst>
              <a:ext uri="{FF2B5EF4-FFF2-40B4-BE49-F238E27FC236}">
                <a16:creationId xmlns:a16="http://schemas.microsoft.com/office/drawing/2014/main" id="{50D94A2F-D1CB-8338-0649-BBF81A6F92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2658" y="1339266"/>
            <a:ext cx="5613524" cy="458533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862906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Testing Summary</a:t>
            </a:r>
            <a:endParaRPr dirty="0"/>
          </a:p>
        </p:txBody>
      </p:sp>
      <p:sp>
        <p:nvSpPr>
          <p:cNvPr id="176" name="Google Shape;176;p16"/>
          <p:cNvSpPr txBox="1">
            <a:spLocks noGrp="1"/>
          </p:cNvSpPr>
          <p:nvPr>
            <p:ph type="body" idx="1"/>
          </p:nvPr>
        </p:nvSpPr>
        <p:spPr>
          <a:xfrm>
            <a:off x="457200" y="951271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1397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dirty="0"/>
          </a:p>
          <a:p>
            <a:pPr marL="342900">
              <a:spcBef>
                <a:spcPts val="640"/>
              </a:spcBef>
              <a:buSzPts val="3200"/>
            </a:pPr>
            <a:r>
              <a:rPr lang="en-US" sz="2400" dirty="0"/>
              <a:t>Test cases were designed based on the functional use cases for Admin, Doctor, and Patient roles.</a:t>
            </a:r>
          </a:p>
          <a:p>
            <a:pPr marL="342900">
              <a:spcBef>
                <a:spcPts val="640"/>
              </a:spcBef>
              <a:buSzPts val="3200"/>
            </a:pPr>
            <a:r>
              <a:rPr lang="en-US" sz="2400" dirty="0"/>
              <a:t>Manual testing was conducted in a staging environment using real interaction scenarios.</a:t>
            </a:r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 sz="2400" dirty="0"/>
              <a:t>Modules Tested:</a:t>
            </a:r>
          </a:p>
          <a:p>
            <a:pPr marL="342900">
              <a:spcBef>
                <a:spcPts val="640"/>
              </a:spcBef>
              <a:buSzPts val="3200"/>
            </a:pPr>
            <a:r>
              <a:rPr lang="en-US" sz="2400" dirty="0"/>
              <a:t>Admin Panel</a:t>
            </a:r>
          </a:p>
          <a:p>
            <a:pPr marL="342900">
              <a:spcBef>
                <a:spcPts val="640"/>
              </a:spcBef>
              <a:buSzPts val="3200"/>
            </a:pPr>
            <a:r>
              <a:rPr lang="en-US" sz="2400" dirty="0"/>
              <a:t>Doctor panel</a:t>
            </a:r>
          </a:p>
          <a:p>
            <a:pPr marL="342900">
              <a:spcBef>
                <a:spcPts val="640"/>
              </a:spcBef>
              <a:buSzPts val="3200"/>
            </a:pPr>
            <a:r>
              <a:rPr lang="en-US" sz="2400" dirty="0"/>
              <a:t>Patient Panel</a:t>
            </a:r>
            <a:endParaRPr sz="2400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0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i="1" dirty="0"/>
              <a:t>ENDEAVOUR</a:t>
            </a:r>
            <a:endParaRPr sz="4400" i="1" dirty="0"/>
          </a:p>
        </p:txBody>
      </p:sp>
      <p:sp>
        <p:nvSpPr>
          <p:cNvPr id="140" name="Google Shape;140;p10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44450" lvl="0" indent="0" algn="l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</a:pP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Endeavour</a:t>
            </a:r>
            <a:endParaRPr b="1" dirty="0"/>
          </a:p>
        </p:txBody>
      </p:sp>
      <p:sp>
        <p:nvSpPr>
          <p:cNvPr id="146" name="Google Shape;146;p1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sz="2400" dirty="0"/>
              <a:t>Describe roles of your team members</a:t>
            </a:r>
          </a:p>
          <a:p>
            <a:pPr marL="0" lvl="0" indent="0">
              <a:spcBef>
                <a:spcPts val="640"/>
              </a:spcBef>
              <a:buSzPts val="3200"/>
              <a:buNone/>
            </a:pPr>
            <a:r>
              <a:rPr lang="en-US" sz="2400" b="1" dirty="0"/>
              <a:t>Mudabbir Ahmed:</a:t>
            </a:r>
            <a:r>
              <a:rPr lang="en-US" sz="2400" dirty="0"/>
              <a:t> </a:t>
            </a:r>
          </a:p>
          <a:p>
            <a:pPr marL="0" lvl="0" indent="0">
              <a:spcBef>
                <a:spcPts val="640"/>
              </a:spcBef>
              <a:buSzPts val="3200"/>
              <a:buNone/>
            </a:pPr>
            <a:r>
              <a:rPr lang="en-US" sz="2400" dirty="0"/>
              <a:t>Documentation</a:t>
            </a:r>
          </a:p>
          <a:p>
            <a:pPr marL="0" lvl="0" indent="0">
              <a:spcBef>
                <a:spcPts val="640"/>
              </a:spcBef>
              <a:buSzPts val="3200"/>
              <a:buNone/>
            </a:pPr>
            <a:r>
              <a:rPr lang="en-US" sz="2400" dirty="0"/>
              <a:t>Website Backend </a:t>
            </a:r>
            <a:br>
              <a:rPr lang="en-US" sz="2400" dirty="0"/>
            </a:br>
            <a:r>
              <a:rPr lang="en-US" sz="2400" dirty="0"/>
              <a:t>Data Collection</a:t>
            </a:r>
          </a:p>
          <a:p>
            <a:pPr marL="0" lvl="0" indent="0">
              <a:spcBef>
                <a:spcPts val="640"/>
              </a:spcBef>
              <a:buSzPts val="3200"/>
              <a:buNone/>
            </a:pPr>
            <a:r>
              <a:rPr lang="en-US" sz="2400" b="1" dirty="0"/>
              <a:t>Saad Munaf:</a:t>
            </a:r>
          </a:p>
          <a:p>
            <a:pPr marL="0" lvl="0" indent="0">
              <a:spcBef>
                <a:spcPts val="640"/>
              </a:spcBef>
              <a:buSzPts val="3200"/>
              <a:buNone/>
            </a:pPr>
            <a:r>
              <a:rPr lang="en-US" sz="2400" dirty="0"/>
              <a:t>Data Collection</a:t>
            </a:r>
          </a:p>
          <a:p>
            <a:pPr marL="0" lvl="0" indent="0">
              <a:spcBef>
                <a:spcPts val="640"/>
              </a:spcBef>
              <a:buSzPts val="3200"/>
              <a:buNone/>
            </a:pPr>
            <a:r>
              <a:rPr lang="en-US" sz="2400" dirty="0"/>
              <a:t>Model Training</a:t>
            </a:r>
          </a:p>
          <a:p>
            <a:pPr marL="0" lvl="0" indent="0">
              <a:spcBef>
                <a:spcPts val="640"/>
              </a:spcBef>
              <a:buSzPts val="3200"/>
              <a:buNone/>
            </a:pPr>
            <a:r>
              <a:rPr lang="en-US" sz="2400" dirty="0"/>
              <a:t>ML work</a:t>
            </a:r>
            <a:br>
              <a:rPr lang="en-US" sz="2400" dirty="0"/>
            </a:br>
            <a:endParaRPr sz="2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236DB2E-4F33-2D9B-41C9-3785C3052D7D}"/>
              </a:ext>
            </a:extLst>
          </p:cNvPr>
          <p:cNvSpPr txBox="1"/>
          <p:nvPr/>
        </p:nvSpPr>
        <p:spPr>
          <a:xfrm>
            <a:off x="5225845" y="2078077"/>
            <a:ext cx="411480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Saad Rizwan:</a:t>
            </a: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Website Front end</a:t>
            </a: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Website Back end</a:t>
            </a: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Documentation</a:t>
            </a:r>
          </a:p>
          <a:p>
            <a:endParaRPr lang="en-PK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7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i="1" dirty="0"/>
              <a:t>CONCLUSION AND OUTLOOK</a:t>
            </a:r>
            <a:endParaRPr sz="4400" i="1" dirty="0"/>
          </a:p>
        </p:txBody>
      </p:sp>
      <p:sp>
        <p:nvSpPr>
          <p:cNvPr id="182" name="Google Shape;182;p17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44450" lvl="0" indent="0" algn="l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</a:pP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655ED9-15D6-F8A3-4DA2-A76CCF01E8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Outlook(1/16)</a:t>
            </a:r>
            <a:endParaRPr lang="en-PK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355FD7-F7BB-090B-BF28-66130F8777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dirty="0"/>
              <a:t>Patient Registration:</a:t>
            </a:r>
            <a:endParaRPr lang="en-PK" dirty="0"/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592B8B0-488E-68EB-AF58-62D388881D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209924"/>
            <a:ext cx="8281714" cy="3758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32978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CFFBD8-F545-918D-7D8A-6C8DBF02C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Outlook(2/16)</a:t>
            </a:r>
            <a:endParaRPr lang="en-PK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455AD9-AF26-CDB6-3277-A056A3C147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dirty="0"/>
              <a:t>Email Verification:</a:t>
            </a:r>
            <a:endParaRPr lang="en-PK" dirty="0"/>
          </a:p>
        </p:txBody>
      </p:sp>
      <p:pic>
        <p:nvPicPr>
          <p:cNvPr id="5" name="Picture 4" descr="A screenshot of an eye&#10;&#10;AI-generated content may be incorrect.">
            <a:extLst>
              <a:ext uri="{FF2B5EF4-FFF2-40B4-BE49-F238E27FC236}">
                <a16:creationId xmlns:a16="http://schemas.microsoft.com/office/drawing/2014/main" id="{8EB8A954-FC2C-5A31-2DDE-FA7FDF6A4A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285142"/>
            <a:ext cx="8229600" cy="3545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8475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4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i="1" dirty="0"/>
              <a:t>BACKGROUND AND INTRODUCTION</a:t>
            </a:r>
            <a:endParaRPr sz="4400" i="1" dirty="0"/>
          </a:p>
        </p:txBody>
      </p:sp>
      <p:sp>
        <p:nvSpPr>
          <p:cNvPr id="104" name="Google Shape;104;p4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44450" lvl="0" indent="0" algn="l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</a:pP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9867D9-93F5-FFFD-DF80-8AA7C7131E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Outlook(3/16)</a:t>
            </a:r>
            <a:endParaRPr lang="en-PK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7B6C49-0C99-DFFD-1983-4104B0C90C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dirty="0"/>
              <a:t>Doctor Login:</a:t>
            </a:r>
            <a:endParaRPr lang="en-PK" dirty="0"/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3AF23C8-4189-D022-28BB-3BA4B7B2CB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229465"/>
            <a:ext cx="7921274" cy="3628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5861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B3F86-5A3A-F625-D20F-C319435C6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Outlook(4/16)</a:t>
            </a:r>
            <a:endParaRPr lang="en-PK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EE481-2CAA-4694-4D5C-EE20641C63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dirty="0"/>
              <a:t>Homepage:</a:t>
            </a:r>
            <a:endParaRPr lang="en-PK" dirty="0"/>
          </a:p>
        </p:txBody>
      </p:sp>
      <p:pic>
        <p:nvPicPr>
          <p:cNvPr id="5" name="Picture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43D50152-7CD6-6A86-5017-AD1C9EB766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336" y="2219633"/>
            <a:ext cx="7236015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73083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30568-BE67-66C2-243C-89D612038F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Outlook(5/16)</a:t>
            </a:r>
            <a:endParaRPr lang="en-PK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78E8CC-7C6F-8660-4AAB-7C06CD83F5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dirty="0"/>
              <a:t>Detection Page:</a:t>
            </a:r>
            <a:endParaRPr lang="en-PK" dirty="0"/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B313513-BBE0-911D-47A2-5C08EBBD7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326" y="2209800"/>
            <a:ext cx="7833347" cy="362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81116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0E36BF-BC1B-1828-8732-700BFBA66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Outlook(6/16)</a:t>
            </a:r>
            <a:endParaRPr lang="en-PK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C774FF-70AF-58C6-A9DC-04B1F79CE1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dirty="0"/>
              <a:t>Prediction Result Healthy:</a:t>
            </a:r>
            <a:endParaRPr lang="en-PK" dirty="0"/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A4E8835-7E60-8E2B-F0F1-30ED280EFD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8194" y="2223309"/>
            <a:ext cx="6946490" cy="3577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90369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748DC-AD03-870F-CA56-F03571DA1C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Outlook(7/16)</a:t>
            </a:r>
            <a:endParaRPr lang="en-PK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7FC956-1975-1B3A-F613-69CACE0960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dirty="0"/>
              <a:t>Prediction Result Mild:</a:t>
            </a:r>
            <a:endParaRPr lang="en-PK" dirty="0"/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09AD6DD-BB9B-D95B-D52A-F8F2117CC5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9872" y="2259861"/>
            <a:ext cx="7025148" cy="3560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27683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11548-7B7F-D880-1876-0272518AF5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Outlook(8/16)</a:t>
            </a:r>
            <a:endParaRPr lang="en-PK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764023-E9E6-5106-7803-25C4791872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dirty="0"/>
              <a:t>Prediction Result Severe:</a:t>
            </a:r>
            <a:endParaRPr lang="en-PK" dirty="0"/>
          </a:p>
        </p:txBody>
      </p:sp>
      <p:pic>
        <p:nvPicPr>
          <p:cNvPr id="5" name="Picture 4" descr="Screens screenshot of a computer&#10;&#10;AI-generated content may be incorrect.">
            <a:extLst>
              <a:ext uri="{FF2B5EF4-FFF2-40B4-BE49-F238E27FC236}">
                <a16:creationId xmlns:a16="http://schemas.microsoft.com/office/drawing/2014/main" id="{D38174D6-6637-2EE4-CC76-1739EA346D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405" y="2259727"/>
            <a:ext cx="7044813" cy="3570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35130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64E96-0AA5-D7C2-F8FE-0F2AFE709C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Outlook(9/16)</a:t>
            </a:r>
            <a:endParaRPr lang="en-PK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965C11-A8D4-4700-4CEA-4594F14A73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dirty="0"/>
              <a:t>Trusted Doctors:</a:t>
            </a:r>
            <a:endParaRPr lang="en-PK" dirty="0"/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FE04BF5-3C12-8EF9-7A2D-E87AC25B8C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535" y="2527039"/>
            <a:ext cx="6985819" cy="2963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13304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F3B459-C5D4-F9B0-F738-684D682C8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Outlook(10/16)</a:t>
            </a:r>
            <a:endParaRPr lang="en-PK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39224D-402B-9A0B-A7F1-48422786D0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dirty="0"/>
              <a:t>Send Medical Report: </a:t>
            </a:r>
            <a:endParaRPr lang="en-PK" dirty="0"/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A4EF894-7149-5DFD-4EC2-7EEC7FD5B8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522" y="2298290"/>
            <a:ext cx="8032955" cy="3648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27626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9870EA-66C2-6BEF-D838-10F88F112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Outlook(11/16)</a:t>
            </a:r>
            <a:endParaRPr lang="en-PK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47BA26-F64D-84F4-ACA9-046140D75C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dirty="0"/>
              <a:t>Sending Report:</a:t>
            </a:r>
            <a:endParaRPr lang="en-PK" dirty="0"/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CE509BE-0CCA-B33C-0A45-88A44ECF3E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922" y="2411307"/>
            <a:ext cx="6966155" cy="338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76092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D223C4-9C0E-E243-F37E-83B6AB117C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Outlook(12/16)</a:t>
            </a:r>
            <a:endParaRPr lang="en-PK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1C9123-2750-12DB-5CB5-0A6A8B66B6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dirty="0"/>
              <a:t>Submit Report:</a:t>
            </a:r>
            <a:endParaRPr lang="en-PK" dirty="0"/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9352D1C-BD7B-FBD7-3D8F-CD52B48C63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2890" y="2190785"/>
            <a:ext cx="6995651" cy="3675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5872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Background and Introduction(1/2)</a:t>
            </a:r>
            <a:endParaRPr b="1" dirty="0"/>
          </a:p>
        </p:txBody>
      </p:sp>
      <p:sp>
        <p:nvSpPr>
          <p:cNvPr id="110" name="Google Shape;110;p5"/>
          <p:cNvSpPr txBox="1">
            <a:spLocks noGrp="1"/>
          </p:cNvSpPr>
          <p:nvPr>
            <p:ph type="body" idx="1"/>
          </p:nvPr>
        </p:nvSpPr>
        <p:spPr>
          <a:xfrm>
            <a:off x="457200" y="129411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139700">
              <a:spcBef>
                <a:spcPts val="0"/>
              </a:spcBef>
              <a:buSzPts val="3200"/>
              <a:buNone/>
            </a:pPr>
            <a:r>
              <a:rPr lang="en-US" sz="3600" b="1" dirty="0"/>
              <a:t>Diabetic Retinopathy:</a:t>
            </a:r>
          </a:p>
          <a:p>
            <a:pPr marL="546100">
              <a:spcBef>
                <a:spcPts val="0"/>
              </a:spcBef>
              <a:buSzPts val="3200"/>
              <a:buFont typeface="Arial" panose="020B0604020202020204" pitchFamily="34" charset="0"/>
              <a:buChar char="•"/>
            </a:pPr>
            <a:r>
              <a:rPr lang="en-US" sz="1800" dirty="0"/>
              <a:t>Diabetic Retinopathy is a diabetes-related eye disease that damages the retina's blood vessels, potentially leading to blurry vision, difficulties seeing floaters vision loss in sever cases. </a:t>
            </a:r>
          </a:p>
          <a:p>
            <a:pPr marL="546100">
              <a:spcBef>
                <a:spcPts val="0"/>
              </a:spcBef>
              <a:buSzPts val="3200"/>
              <a:buFont typeface="Arial" panose="020B0604020202020204" pitchFamily="34" charset="0"/>
              <a:buChar char="•"/>
            </a:pPr>
            <a:r>
              <a:rPr lang="en-US" sz="1800" dirty="0"/>
              <a:t>It is the six leading cause of global blindness(Pandey and Sharma, 2018)</a:t>
            </a:r>
          </a:p>
          <a:p>
            <a:pPr marL="546100">
              <a:spcBef>
                <a:spcPts val="0"/>
              </a:spcBef>
              <a:buSzPts val="3200"/>
              <a:buFont typeface="Arial" panose="020B0604020202020204" pitchFamily="34" charset="0"/>
              <a:buChar char="•"/>
            </a:pPr>
            <a:r>
              <a:rPr lang="en-US" sz="1800" b="1" dirty="0"/>
              <a:t>Figure 1 </a:t>
            </a:r>
            <a:r>
              <a:rPr lang="en-US" sz="1800" dirty="0"/>
              <a:t>illustrate or infected fundus image.</a:t>
            </a:r>
          </a:p>
          <a:p>
            <a:pPr marL="342900" lvl="0" indent="-1397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32CFC64-9155-34BC-FC5D-ADB7FCF548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813" y="3321119"/>
            <a:ext cx="7443355" cy="210355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AF5F846-336F-1F34-471C-61375E583073}"/>
              </a:ext>
            </a:extLst>
          </p:cNvPr>
          <p:cNvSpPr txBox="1"/>
          <p:nvPr/>
        </p:nvSpPr>
        <p:spPr>
          <a:xfrm>
            <a:off x="4048516" y="5512296"/>
            <a:ext cx="16419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Figure 1</a:t>
            </a:r>
            <a:endParaRPr lang="en-PK" b="1"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4FF78A-2506-77D8-146B-724DFBEC4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Outlook(13/16)</a:t>
            </a:r>
            <a:endParaRPr lang="en-PK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44AE93-95DB-92A0-9EF0-CC26F7C889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dirty="0"/>
              <a:t>Report Submitted:</a:t>
            </a:r>
            <a:endParaRPr lang="en-PK" dirty="0"/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C50806A-55D6-B7F2-C090-F5A777D02C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2781880"/>
            <a:ext cx="8382000" cy="2162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74459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2B74FA-30CE-4F56-844A-F1A3541245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Outlook(14/16)</a:t>
            </a:r>
            <a:endParaRPr lang="en-PK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F80F0A-AB87-F5FE-A082-F1D70994F2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dirty="0"/>
              <a:t>Attachment:</a:t>
            </a:r>
            <a:endParaRPr lang="en-PK" dirty="0"/>
          </a:p>
        </p:txBody>
      </p:sp>
      <p:pic>
        <p:nvPicPr>
          <p:cNvPr id="5" name="Picture 4" descr="A screenshot of a chat&#10;&#10;AI-generated content may be incorrect.">
            <a:extLst>
              <a:ext uri="{FF2B5EF4-FFF2-40B4-BE49-F238E27FC236}">
                <a16:creationId xmlns:a16="http://schemas.microsoft.com/office/drawing/2014/main" id="{B1221F48-C59F-CAC7-F51C-827041319D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229465"/>
            <a:ext cx="82296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69355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F83D05-D302-914D-4BA6-A5C58673F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Outlook(15/16)</a:t>
            </a:r>
            <a:endParaRPr lang="en-PK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B6CE59-C91B-6FBE-7EE2-65793DDC51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dirty="0"/>
              <a:t>Chat with patient:</a:t>
            </a:r>
            <a:endParaRPr lang="en-PK" dirty="0"/>
          </a:p>
        </p:txBody>
      </p:sp>
      <p:pic>
        <p:nvPicPr>
          <p:cNvPr id="5" name="Picture 4" descr="A screenshot of a chat&#10;&#10;AI-generated content may be incorrect.">
            <a:extLst>
              <a:ext uri="{FF2B5EF4-FFF2-40B4-BE49-F238E27FC236}">
                <a16:creationId xmlns:a16="http://schemas.microsoft.com/office/drawing/2014/main" id="{3314BABA-2497-CD28-4448-B960EA102D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0038" y="2192050"/>
            <a:ext cx="6803923" cy="3648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01616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42C804-31BA-90B3-50DC-03266DB8AC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Outlook(16/16)</a:t>
            </a:r>
            <a:endParaRPr lang="en-PK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68F25B-EFFC-AD92-57A2-EAC770B975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dirty="0"/>
              <a:t>Patient chat:</a:t>
            </a:r>
            <a:endParaRPr lang="en-PK" dirty="0"/>
          </a:p>
        </p:txBody>
      </p:sp>
      <p:pic>
        <p:nvPicPr>
          <p:cNvPr id="5" name="Picture 4" descr="A screenshot of a medical application&#10;&#10;AI-generated content may be incorrect.">
            <a:extLst>
              <a:ext uri="{FF2B5EF4-FFF2-40B4-BE49-F238E27FC236}">
                <a16:creationId xmlns:a16="http://schemas.microsoft.com/office/drawing/2014/main" id="{46E9CA35-767B-27DA-D1DB-774ADCBCDF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1549" y="1600200"/>
            <a:ext cx="3677039" cy="4257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62726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Conclusion</a:t>
            </a:r>
            <a:endParaRPr dirty="0"/>
          </a:p>
        </p:txBody>
      </p:sp>
      <p:sp>
        <p:nvSpPr>
          <p:cNvPr id="188" name="Google Shape;188;p1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1397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 sz="2000" dirty="0"/>
              <a:t>Diabeto Vision successfully demonstrates the potential of deep learning in automating the detection of diabetic retinopathy from retinal fundus images. By leveraging advanced image preprocessing and CNN-based classification, the system accurately distinguishes between DR and non-DR cases, supporting early diagnosis and treatment. This tool can significantly reduce the burden on healthcare systems by assisting ophthalmologists in large-scale screenings, especially in under-resourced areas. While not a substitute for professional medical evaluation, Diabeto Vision lays a strong foundation for future enhancements and real-world clinical integration.</a:t>
            </a:r>
            <a:endParaRPr sz="2000" dirty="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96CE2A-34A6-725B-B6FC-3D4AD8760D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 </a:t>
            </a:r>
            <a:endParaRPr lang="en-PK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F10A6F-68A7-C4FE-3C7C-2002A1708B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160206"/>
            <a:ext cx="8229600" cy="4965958"/>
          </a:xfrm>
        </p:spPr>
        <p:txBody>
          <a:bodyPr/>
          <a:lstStyle/>
          <a:p>
            <a:r>
              <a:rPr lang="en-US" sz="16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[1] </a:t>
            </a:r>
            <a:r>
              <a:rPr lang="en-US" sz="160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R. </a:t>
            </a:r>
            <a:r>
              <a:rPr lang="en-US" sz="1600" dirty="0" err="1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Kommaraju</a:t>
            </a:r>
            <a:r>
              <a:rPr lang="en-US" sz="160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and M. S. Anbarasi, “Diabetic retinopathy detection using convolutional neural network with residual blocks,” </a:t>
            </a:r>
            <a:r>
              <a:rPr lang="en-US" sz="1600" i="1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Biomed Signal Process Control</a:t>
            </a:r>
            <a:r>
              <a:rPr lang="en-US" sz="160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vol. 87, p. 105494, Jan. 2024, </a:t>
            </a:r>
            <a:r>
              <a:rPr lang="en-US" sz="1600" dirty="0" err="1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doi</a:t>
            </a:r>
            <a:r>
              <a:rPr lang="en-US" sz="160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 10.1016/J.BSPC.2023.105494.</a:t>
            </a:r>
          </a:p>
          <a:p>
            <a:r>
              <a:rPr lang="en-US" sz="16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[2] </a:t>
            </a:r>
            <a:r>
              <a:rPr lang="en-US" sz="160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Y. Modaresnia, F. </a:t>
            </a:r>
            <a:r>
              <a:rPr lang="en-US" sz="1600" dirty="0" err="1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Abedinzadeh</a:t>
            </a:r>
            <a:r>
              <a:rPr lang="en-US" sz="160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Torghabeh</a:t>
            </a:r>
            <a:r>
              <a:rPr lang="en-US" sz="160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and S. A. Hosseini, “Enhancing multi-class diabetic retinopathy detection using tuned hyper-parameters and modified deep transfer learning,” </a:t>
            </a:r>
            <a:r>
              <a:rPr lang="en-US" sz="1600" i="1" dirty="0" err="1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Multimed</a:t>
            </a:r>
            <a:r>
              <a:rPr lang="en-US" sz="1600" i="1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Tools Appl</a:t>
            </a:r>
            <a:r>
              <a:rPr lang="en-US" sz="160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vol. 83, no. 34, pp. 81455–81476, Oct. 2024, </a:t>
            </a:r>
            <a:r>
              <a:rPr lang="en-US" sz="1600" dirty="0" err="1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doi</a:t>
            </a:r>
            <a:r>
              <a:rPr lang="en-US" sz="160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 10.1007/S11042-024-18506-3/TABLES/8.</a:t>
            </a:r>
            <a:endParaRPr lang="en-PK" sz="1600" dirty="0">
              <a:solidFill>
                <a:schemeClr val="accent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US" sz="16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[3] </a:t>
            </a:r>
            <a:r>
              <a:rPr lang="en-US" sz="160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S. P. Singh, P. Gupta, and R. Dung, “Diabetic retinopathy detection by fundus images using fine tuned deep learning model,” </a:t>
            </a:r>
            <a:r>
              <a:rPr lang="en-US" sz="1600" i="1" dirty="0" err="1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Multimed</a:t>
            </a:r>
            <a:r>
              <a:rPr lang="en-US" sz="1600" i="1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Tools Appl</a:t>
            </a:r>
            <a:r>
              <a:rPr lang="en-US" sz="160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Nov. 2024, </a:t>
            </a:r>
            <a:r>
              <a:rPr lang="en-US" sz="1600" dirty="0" err="1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doi</a:t>
            </a:r>
            <a:r>
              <a:rPr lang="en-US" sz="160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 10.1007/S11042-024-19687-7.</a:t>
            </a:r>
            <a:endParaRPr lang="en-PK" sz="1600" dirty="0">
              <a:solidFill>
                <a:schemeClr val="accent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US" sz="16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[4] </a:t>
            </a:r>
            <a:r>
              <a:rPr lang="en-US" sz="160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S. Aftab, S. Akhtar, S. Aftab, and S. Akhtar, “Diabetic Retinopathy Severity Classification Using Data Fusion and Ensemble Transfer Learning,” </a:t>
            </a:r>
            <a:r>
              <a:rPr lang="en-US" sz="1600" i="1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Journal of Software Engineering and Applications</a:t>
            </a:r>
            <a:r>
              <a:rPr lang="en-US" sz="160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vol. 18, no. 1, pp. 1–23, Jan. 2025, </a:t>
            </a:r>
            <a:r>
              <a:rPr lang="en-US" sz="1600" dirty="0" err="1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doi</a:t>
            </a:r>
            <a:r>
              <a:rPr lang="en-US" sz="160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 10.4236/JSEA.2025.181001.</a:t>
            </a:r>
          </a:p>
          <a:p>
            <a:r>
              <a:rPr lang="en-US" sz="16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[5] </a:t>
            </a:r>
            <a:r>
              <a:rPr lang="en-US" sz="160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M. H. Ashraf and H. Alghamdi, “HFF-Net: A hybrid convolutional neural network for diabetic retinopathy screening and grading,” </a:t>
            </a:r>
            <a:r>
              <a:rPr lang="en-US" sz="1600" i="1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Biomedical Technology</a:t>
            </a:r>
            <a:r>
              <a:rPr lang="en-US" sz="160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vol. 8, pp. 50–64, Dec. 2024, </a:t>
            </a:r>
            <a:r>
              <a:rPr lang="en-US" sz="1600" dirty="0" err="1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doi</a:t>
            </a:r>
            <a:r>
              <a:rPr lang="en-US" sz="160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 10.1016/J.BMT.2024.09.004.</a:t>
            </a:r>
            <a:endParaRPr lang="en-PK" sz="1600" dirty="0">
              <a:solidFill>
                <a:schemeClr val="accent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PK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PK" sz="1800" dirty="0"/>
          </a:p>
        </p:txBody>
      </p:sp>
    </p:spTree>
    <p:extLst>
      <p:ext uri="{BB962C8B-B14F-4D97-AF65-F5344CB8AC3E}">
        <p14:creationId xmlns:p14="http://schemas.microsoft.com/office/powerpoint/2010/main" val="16877149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4244A-7A77-F78E-FFD2-8635A3E31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Background and Introduction(1/2)</a:t>
            </a:r>
            <a:endParaRPr lang="en-PK" b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FAE0A7-2E3F-759A-FD28-F694C57F42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8374" y="1291378"/>
            <a:ext cx="8229600" cy="4525963"/>
          </a:xfrm>
        </p:spPr>
        <p:txBody>
          <a:bodyPr/>
          <a:lstStyle/>
          <a:p>
            <a:pPr marL="342900" lvl="0" indent="-139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 sz="2000" b="1" dirty="0"/>
              <a:t>Diabetic Retinopathy Detection:</a:t>
            </a:r>
          </a:p>
          <a:p>
            <a:pPr marL="546100">
              <a:spcBef>
                <a:spcPts val="0"/>
              </a:spcBef>
              <a:buSzPts val="3200"/>
            </a:pPr>
            <a:r>
              <a:rPr lang="en-US" sz="2000" b="1" dirty="0"/>
              <a:t>Traditional method</a:t>
            </a:r>
            <a:r>
              <a:rPr lang="en-US" sz="2000" dirty="0"/>
              <a:t>: Ophthalmologist visit the patient that is very time consuming  shown in </a:t>
            </a:r>
            <a:r>
              <a:rPr lang="en-US" sz="2000" b="1" dirty="0"/>
              <a:t>[Figure 2]</a:t>
            </a:r>
          </a:p>
          <a:p>
            <a:pPr marL="546100">
              <a:spcBef>
                <a:spcPts val="0"/>
              </a:spcBef>
              <a:buSzPts val="3200"/>
            </a:pPr>
            <a:r>
              <a:rPr lang="en-US" sz="2000" b="1" dirty="0"/>
              <a:t>Vision method: </a:t>
            </a:r>
            <a:r>
              <a:rPr lang="en-US" sz="2000" dirty="0"/>
              <a:t>Vision method refers to analyzing retinal fundus images using AI to detect diabetic retinopathy and classify it stages </a:t>
            </a:r>
            <a:r>
              <a:rPr lang="en-US" sz="2000" b="1" dirty="0"/>
              <a:t>(</a:t>
            </a:r>
            <a:r>
              <a:rPr lang="en-US" sz="2000" dirty="0"/>
              <a:t>Quick, Reliable</a:t>
            </a:r>
            <a:r>
              <a:rPr lang="en-US" sz="2000" b="1" dirty="0"/>
              <a:t>)</a:t>
            </a:r>
            <a:r>
              <a:rPr lang="en-US" sz="2000" dirty="0"/>
              <a:t> shown in </a:t>
            </a:r>
            <a:r>
              <a:rPr lang="en-US" sz="2000" b="1" dirty="0"/>
              <a:t>[Figure 3].</a:t>
            </a:r>
          </a:p>
          <a:p>
            <a:endParaRPr lang="en-PK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07B06C-1A8B-252D-A48F-884BA55C38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217" y="3229677"/>
            <a:ext cx="3277603" cy="233694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F21F36D-1779-934A-1EB0-FC7D6A2AE53A}"/>
              </a:ext>
            </a:extLst>
          </p:cNvPr>
          <p:cNvSpPr txBox="1"/>
          <p:nvPr/>
        </p:nvSpPr>
        <p:spPr>
          <a:xfrm>
            <a:off x="2048125" y="5566621"/>
            <a:ext cx="18877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Figure 2</a:t>
            </a:r>
            <a:endParaRPr lang="en-PK" b="1" dirty="0"/>
          </a:p>
        </p:txBody>
      </p:sp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93CAC21-0E04-9448-C0A6-FD6111B585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9744" y="3229677"/>
            <a:ext cx="3737056" cy="231259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599DA5C-6A34-6255-9151-830A6DFBE216}"/>
              </a:ext>
            </a:extLst>
          </p:cNvPr>
          <p:cNvSpPr txBox="1"/>
          <p:nvPr/>
        </p:nvSpPr>
        <p:spPr>
          <a:xfrm>
            <a:off x="6463425" y="5538092"/>
            <a:ext cx="152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Figure 3</a:t>
            </a:r>
            <a:endParaRPr lang="en-PK" b="1" dirty="0"/>
          </a:p>
        </p:txBody>
      </p:sp>
    </p:spTree>
    <p:extLst>
      <p:ext uri="{BB962C8B-B14F-4D97-AF65-F5344CB8AC3E}">
        <p14:creationId xmlns:p14="http://schemas.microsoft.com/office/powerpoint/2010/main" val="39647576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6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i="1" dirty="0"/>
              <a:t>Literature Review</a:t>
            </a:r>
            <a:endParaRPr sz="4400" i="1" dirty="0"/>
          </a:p>
        </p:txBody>
      </p:sp>
      <p:sp>
        <p:nvSpPr>
          <p:cNvPr id="116" name="Google Shape;116;p6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44450" lvl="0" indent="0" algn="l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</a:pP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Literature Review 1/2</a:t>
            </a:r>
            <a:endParaRPr b="1" dirty="0"/>
          </a:p>
        </p:txBody>
      </p:sp>
      <p:sp>
        <p:nvSpPr>
          <p:cNvPr id="122" name="Google Shape;122;p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None/>
            </a:pPr>
            <a:r>
              <a:rPr lang="en-US" sz="1600" b="1" dirty="0"/>
              <a:t>Study 1</a:t>
            </a:r>
            <a:r>
              <a:rPr lang="en-US" sz="1600" dirty="0"/>
              <a:t>:</a:t>
            </a:r>
            <a:br>
              <a:rPr lang="en-US" sz="1600" dirty="0"/>
            </a:br>
            <a:r>
              <a:rPr lang="en-US" sz="1600" dirty="0"/>
              <a:t>A modified ResNet18 with Swish activation and data augmentation achieved 93.51% accuracy on the APTOS dataset.</a:t>
            </a:r>
          </a:p>
          <a:p>
            <a:pPr>
              <a:buNone/>
            </a:pPr>
            <a:r>
              <a:rPr lang="en-US" sz="1600" b="1" dirty="0"/>
              <a:t>Study 2</a:t>
            </a:r>
            <a:r>
              <a:rPr lang="en-US" sz="1600" dirty="0"/>
              <a:t>:</a:t>
            </a:r>
            <a:br>
              <a:rPr lang="en-US" sz="1600" dirty="0"/>
            </a:br>
            <a:r>
              <a:rPr lang="en-US" sz="1600" dirty="0"/>
              <a:t>Fine-tuned Efficient Net B0 with L2 regularization and CLAHE preprocessing improved DR detection performance significantly.</a:t>
            </a:r>
          </a:p>
          <a:p>
            <a:pPr>
              <a:buNone/>
            </a:pPr>
            <a:r>
              <a:rPr lang="en-US" sz="1600" b="1" dirty="0"/>
              <a:t>Study 3</a:t>
            </a:r>
            <a:r>
              <a:rPr lang="en-US" sz="1600" dirty="0"/>
              <a:t>:</a:t>
            </a:r>
            <a:br>
              <a:rPr lang="en-US" sz="1600" dirty="0"/>
            </a:br>
            <a:r>
              <a:rPr lang="en-US" sz="1600" dirty="0"/>
              <a:t>An ensemble of EfficientNetB2, DenseNet121, and ResNet50 with data fusion showed top accuracy among multi-class DR models.</a:t>
            </a:r>
          </a:p>
          <a:p>
            <a:pPr>
              <a:buNone/>
            </a:pPr>
            <a:r>
              <a:rPr lang="en-US" sz="1600" b="1" dirty="0"/>
              <a:t>Study 4</a:t>
            </a:r>
            <a:r>
              <a:rPr lang="en-US" sz="1600" dirty="0"/>
              <a:t>:</a:t>
            </a:r>
            <a:br>
              <a:rPr lang="en-US" sz="1600" dirty="0"/>
            </a:br>
            <a:r>
              <a:rPr lang="en-US" sz="1600" dirty="0"/>
              <a:t>GAN-based augmentation with InceptionResNetv2 reached 96% accuracy, reducing overfitting and enhancing DR classification.</a:t>
            </a:r>
          </a:p>
          <a:p>
            <a:pPr marL="114300" indent="0">
              <a:buNone/>
            </a:pPr>
            <a:r>
              <a:rPr lang="en-US" sz="1600" b="1" dirty="0"/>
              <a:t>Study 5</a:t>
            </a:r>
            <a:r>
              <a:rPr lang="en-US" sz="1600" dirty="0"/>
              <a:t>:</a:t>
            </a:r>
            <a:br>
              <a:rPr lang="en-US" sz="1600" dirty="0"/>
            </a:br>
            <a:r>
              <a:rPr lang="en-US" sz="1600" dirty="0" err="1"/>
              <a:t>DiaGAN</a:t>
            </a:r>
            <a:r>
              <a:rPr lang="en-US" sz="1600" dirty="0"/>
              <a:t>-CNN combined GAN-generated images and transfer learning to boost diagnostic accuracy for diabetic retinopathy.</a:t>
            </a:r>
          </a:p>
          <a:p>
            <a:pPr marL="342900" lvl="0" indent="-1397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lang="en-PK" sz="16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C47AF-2AD5-6B1A-E5AC-BA4BA9425E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24002"/>
          </a:xfrm>
        </p:spPr>
        <p:txBody>
          <a:bodyPr/>
          <a:lstStyle/>
          <a:p>
            <a:r>
              <a:rPr lang="en-US" b="1" dirty="0"/>
              <a:t>Literature Review 1/2</a:t>
            </a:r>
            <a:endParaRPr lang="en-PK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562B85-6902-0E45-AFD4-3A4743029C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932733"/>
            <a:ext cx="8229600" cy="5193431"/>
          </a:xfrm>
        </p:spPr>
        <p:txBody>
          <a:bodyPr/>
          <a:lstStyle/>
          <a:p>
            <a:pPr marL="114300" indent="0">
              <a:buNone/>
            </a:pPr>
            <a:r>
              <a:rPr lang="en-US" b="1" dirty="0"/>
              <a:t>Summary Table:</a:t>
            </a:r>
            <a:endParaRPr lang="en-PK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7D4F55-511F-306D-E0DE-0F7789B77C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926" y="1587722"/>
            <a:ext cx="7212566" cy="4205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0906698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505</TotalTime>
  <Words>1601</Words>
  <Application>Microsoft Office PowerPoint</Application>
  <PresentationFormat>On-screen Show (4:3)</PresentationFormat>
  <Paragraphs>240</Paragraphs>
  <Slides>55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0" baseType="lpstr">
      <vt:lpstr>Arial</vt:lpstr>
      <vt:lpstr>Calibri</vt:lpstr>
      <vt:lpstr>Symbol</vt:lpstr>
      <vt:lpstr>Times New Roman</vt:lpstr>
      <vt:lpstr>Office Theme</vt:lpstr>
      <vt:lpstr>Final Year Project</vt:lpstr>
      <vt:lpstr>Project Team</vt:lpstr>
      <vt:lpstr>Table of Content</vt:lpstr>
      <vt:lpstr>BACKGROUND AND INTRODUCTION</vt:lpstr>
      <vt:lpstr>Background and Introduction(1/2)</vt:lpstr>
      <vt:lpstr>Background and Introduction(1/2)</vt:lpstr>
      <vt:lpstr>Literature Review</vt:lpstr>
      <vt:lpstr>Literature Review 1/2</vt:lpstr>
      <vt:lpstr>Literature Review 1/2</vt:lpstr>
      <vt:lpstr>PROBLEM STATEMENT</vt:lpstr>
      <vt:lpstr>Problem Statement</vt:lpstr>
      <vt:lpstr>    Project Scope</vt:lpstr>
      <vt:lpstr>Project Scope</vt:lpstr>
      <vt:lpstr>PROPOSED SOLUTION</vt:lpstr>
      <vt:lpstr>Proposed Solution</vt:lpstr>
      <vt:lpstr>    Project Report Summary:</vt:lpstr>
      <vt:lpstr>Requirements Summary 1/5</vt:lpstr>
      <vt:lpstr>Requirements Summary 2/5</vt:lpstr>
      <vt:lpstr>Requirements Summary 3/5</vt:lpstr>
      <vt:lpstr>Requirements Summary 4/5</vt:lpstr>
      <vt:lpstr>Requirements Summary 5/5</vt:lpstr>
      <vt:lpstr>Design Summary 1/4</vt:lpstr>
      <vt:lpstr>Design Summary 2/4</vt:lpstr>
      <vt:lpstr>Design Summary 3/4</vt:lpstr>
      <vt:lpstr>Design Summary 4/4</vt:lpstr>
      <vt:lpstr>Methodology (1/3)</vt:lpstr>
      <vt:lpstr>Methodology (2/3)</vt:lpstr>
      <vt:lpstr>Methodology (3/3)</vt:lpstr>
      <vt:lpstr>Implementation Summary 1/2</vt:lpstr>
      <vt:lpstr>Implementation Summary 2/2</vt:lpstr>
      <vt:lpstr>Experiments and Results Summary 1/3</vt:lpstr>
      <vt:lpstr>Experiments and Results Summary 2/3</vt:lpstr>
      <vt:lpstr>Experiments and Results Summary 3/3</vt:lpstr>
      <vt:lpstr>Testing Summary</vt:lpstr>
      <vt:lpstr>ENDEAVOUR</vt:lpstr>
      <vt:lpstr>Endeavour</vt:lpstr>
      <vt:lpstr>CONCLUSION AND OUTLOOK</vt:lpstr>
      <vt:lpstr>Outlook(1/16)</vt:lpstr>
      <vt:lpstr>Outlook(2/16)</vt:lpstr>
      <vt:lpstr>Outlook(3/16)</vt:lpstr>
      <vt:lpstr>Outlook(4/16)</vt:lpstr>
      <vt:lpstr>Outlook(5/16)</vt:lpstr>
      <vt:lpstr>Outlook(6/16)</vt:lpstr>
      <vt:lpstr>Outlook(7/16)</vt:lpstr>
      <vt:lpstr>Outlook(8/16)</vt:lpstr>
      <vt:lpstr>Outlook(9/16)</vt:lpstr>
      <vt:lpstr>Outlook(10/16)</vt:lpstr>
      <vt:lpstr>Outlook(11/16)</vt:lpstr>
      <vt:lpstr>Outlook(12/16)</vt:lpstr>
      <vt:lpstr>Outlook(13/16)</vt:lpstr>
      <vt:lpstr>Outlook(14/16)</vt:lpstr>
      <vt:lpstr>Outlook(15/16)</vt:lpstr>
      <vt:lpstr>Outlook(16/16)</vt:lpstr>
      <vt:lpstr>Conclusion</vt:lpstr>
      <vt:lpstr>References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Final Year Project</dc:title>
  <dc:creator>Khan</dc:creator>
  <cp:lastModifiedBy>Malik Saad</cp:lastModifiedBy>
  <cp:revision>9</cp:revision>
  <dcterms:created xsi:type="dcterms:W3CDTF">2013-01-22T07:04:44Z</dcterms:created>
  <dcterms:modified xsi:type="dcterms:W3CDTF">2025-05-14T18:37:45Z</dcterms:modified>
</cp:coreProperties>
</file>